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35"/>
  </p:notesMasterIdLst>
  <p:handoutMasterIdLst>
    <p:handoutMasterId r:id="rId36"/>
  </p:handoutMasterIdLst>
  <p:sldIdLst>
    <p:sldId id="260" r:id="rId2"/>
    <p:sldId id="256" r:id="rId3"/>
    <p:sldId id="264" r:id="rId4"/>
    <p:sldId id="265" r:id="rId5"/>
    <p:sldId id="266" r:id="rId6"/>
    <p:sldId id="257" r:id="rId7"/>
    <p:sldId id="268" r:id="rId8"/>
    <p:sldId id="267" r:id="rId9"/>
    <p:sldId id="269" r:id="rId10"/>
    <p:sldId id="270" r:id="rId11"/>
    <p:sldId id="271" r:id="rId12"/>
    <p:sldId id="276" r:id="rId13"/>
    <p:sldId id="272" r:id="rId14"/>
    <p:sldId id="273" r:id="rId15"/>
    <p:sldId id="275" r:id="rId16"/>
    <p:sldId id="274" r:id="rId17"/>
    <p:sldId id="277" r:id="rId18"/>
    <p:sldId id="278" r:id="rId19"/>
    <p:sldId id="279" r:id="rId20"/>
    <p:sldId id="282" r:id="rId21"/>
    <p:sldId id="283" r:id="rId22"/>
    <p:sldId id="284" r:id="rId23"/>
    <p:sldId id="293" r:id="rId24"/>
    <p:sldId id="285" r:id="rId25"/>
    <p:sldId id="294" r:id="rId26"/>
    <p:sldId id="286" r:id="rId27"/>
    <p:sldId id="292" r:id="rId28"/>
    <p:sldId id="287" r:id="rId29"/>
    <p:sldId id="290" r:id="rId30"/>
    <p:sldId id="291" r:id="rId31"/>
    <p:sldId id="288" r:id="rId32"/>
    <p:sldId id="289" r:id="rId33"/>
    <p:sldId id="263" r:id="rId3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3" autoAdjust="0"/>
    <p:restoredTop sz="76893" autoAdjust="0"/>
  </p:normalViewPr>
  <p:slideViewPr>
    <p:cSldViewPr>
      <p:cViewPr varScale="1">
        <p:scale>
          <a:sx n="85" d="100"/>
          <a:sy n="85" d="100"/>
        </p:scale>
        <p:origin x="108" y="408"/>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50" d="100"/>
          <a:sy n="50" d="100"/>
        </p:scale>
        <p:origin x="286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8D6BB0-80A8-466B-8EED-CF62B25AF13F}" type="datetimeFigureOut">
              <a:rPr lang="en-US" smtClean="0"/>
              <a:t>02-Apr-14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95117-67F4-4D74-A8EE-57283A675596}" type="slidenum">
              <a:rPr lang="en-US" smtClean="0"/>
              <a:t>‹#›</a:t>
            </a:fld>
            <a:endParaRPr lang="en-US"/>
          </a:p>
        </p:txBody>
      </p:sp>
    </p:spTree>
    <p:extLst>
      <p:ext uri="{BB962C8B-B14F-4D97-AF65-F5344CB8AC3E}">
        <p14:creationId xmlns:p14="http://schemas.microsoft.com/office/powerpoint/2010/main" val="2669984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2A9B43-DFF5-4B69-81CB-C24B0C2F0219}" type="datetimeFigureOut">
              <a:rPr lang="en-US" smtClean="0"/>
              <a:t>02-Apr-14</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471A4D-649A-488E-BC6E-4FD62A25F014}" type="slidenum">
              <a:rPr lang="en-US" smtClean="0"/>
              <a:t>‹#›</a:t>
            </a:fld>
            <a:endParaRPr lang="en-US"/>
          </a:p>
        </p:txBody>
      </p:sp>
    </p:spTree>
    <p:extLst>
      <p:ext uri="{BB962C8B-B14F-4D97-AF65-F5344CB8AC3E}">
        <p14:creationId xmlns:p14="http://schemas.microsoft.com/office/powerpoint/2010/main" val="64459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1" dirty="0" smtClean="0"/>
              <a:t>Instructions</a:t>
            </a:r>
            <a:r>
              <a:rPr lang="en-US" b="1" baseline="0" dirty="0" smtClean="0"/>
              <a:t> for technical presentation</a:t>
            </a:r>
            <a:r>
              <a:rPr lang="en-US" b="1" dirty="0" smtClean="0"/>
              <a:t>:</a:t>
            </a:r>
          </a:p>
          <a:p>
            <a:endParaRPr lang="en-US" dirty="0" smtClean="0"/>
          </a:p>
          <a:p>
            <a:r>
              <a:rPr lang="en-US" dirty="0" smtClean="0"/>
              <a:t>* The provided</a:t>
            </a:r>
            <a:r>
              <a:rPr lang="en-US" baseline="0" dirty="0" smtClean="0"/>
              <a:t> </a:t>
            </a:r>
            <a:r>
              <a:rPr lang="en-US" dirty="0" smtClean="0"/>
              <a:t>Windows-based PowerPoint 2010 presentation is to be used for the fast-forward session. You may use it as a template for the</a:t>
            </a:r>
            <a:r>
              <a:rPr lang="en-US" baseline="0" dirty="0" smtClean="0"/>
              <a:t> technical session. This not mandatory.</a:t>
            </a:r>
            <a:endParaRPr lang="en-US" dirty="0" smtClean="0"/>
          </a:p>
          <a:p>
            <a:endParaRPr lang="en-US" b="1" dirty="0" smtClean="0"/>
          </a:p>
          <a:p>
            <a:r>
              <a:rPr lang="en-US" b="1" dirty="0" smtClean="0"/>
              <a:t>Instructions</a:t>
            </a:r>
            <a:r>
              <a:rPr lang="en-US" b="1" baseline="0" dirty="0" smtClean="0"/>
              <a:t> for fast-forward session</a:t>
            </a:r>
            <a:r>
              <a:rPr lang="en-US" b="1" dirty="0" smtClean="0"/>
              <a:t>:</a:t>
            </a:r>
          </a:p>
          <a:p>
            <a:endParaRPr lang="en-US" dirty="0" smtClean="0"/>
          </a:p>
          <a:p>
            <a:r>
              <a:rPr lang="en-US" dirty="0" smtClean="0"/>
              <a:t>* The use of the provided</a:t>
            </a:r>
            <a:r>
              <a:rPr lang="en-US" baseline="0" dirty="0" smtClean="0"/>
              <a:t> </a:t>
            </a:r>
            <a:r>
              <a:rPr lang="en-US" dirty="0" smtClean="0"/>
              <a:t>Windows-based PowerPoint 2010 presentation is </a:t>
            </a:r>
            <a:r>
              <a:rPr lang="en-US" b="1" dirty="0" smtClean="0"/>
              <a:t>mandatory</a:t>
            </a:r>
            <a:r>
              <a:rPr lang="en-US" b="1" baseline="0" dirty="0" smtClean="0"/>
              <a:t> </a:t>
            </a:r>
            <a:r>
              <a:rPr lang="en-US" b="0" baseline="0" dirty="0" smtClean="0"/>
              <a:t>for the fast-forward session</a:t>
            </a:r>
            <a:r>
              <a:rPr lang="en-US" dirty="0" smtClean="0"/>
              <a:t>.</a:t>
            </a:r>
          </a:p>
          <a:p>
            <a:endParaRPr lang="en-US" dirty="0" smtClean="0"/>
          </a:p>
          <a:p>
            <a:r>
              <a:rPr lang="en-US" dirty="0" smtClean="0"/>
              <a:t>* During this session, each of you will have 30 seconds to summarize your paper. Every paper must be represented by one or more of its authors.</a:t>
            </a:r>
          </a:p>
          <a:p>
            <a:endParaRPr lang="en-US" dirty="0" smtClean="0"/>
          </a:p>
          <a:p>
            <a:r>
              <a:rPr lang="en-US" dirty="0" smtClean="0"/>
              <a:t>* You may insert any number of slides, each of which must automatically advance to the slide beyond it (including the last one), adding up to a maximum of 30 seconds.</a:t>
            </a:r>
          </a:p>
          <a:p>
            <a:endParaRPr lang="en-US" dirty="0" smtClean="0"/>
          </a:p>
          <a:p>
            <a:r>
              <a:rPr lang="en-US" dirty="0" smtClean="0"/>
              <a:t>* Your slides may contain audio, and video.</a:t>
            </a:r>
          </a:p>
          <a:p>
            <a:endParaRPr lang="en-US" dirty="0" smtClean="0"/>
          </a:p>
          <a:p>
            <a:r>
              <a:rPr lang="en-US" dirty="0" smtClean="0"/>
              <a:t>* Try to keep the total size of your materials (PowerPoint, audio, and video) to 40 MB or less.</a:t>
            </a:r>
          </a:p>
          <a:p>
            <a:endParaRPr lang="en-US" dirty="0" smtClean="0"/>
          </a:p>
          <a:p>
            <a:r>
              <a:rPr lang="en-US" dirty="0" smtClean="0"/>
              <a:t>* We will concatenate all of the presentations into one large presentation, which will be played on a Windows-based computer.</a:t>
            </a:r>
          </a:p>
          <a:p>
            <a:endParaRPr lang="en-US" dirty="0" smtClean="0"/>
          </a:p>
          <a:p>
            <a:r>
              <a:rPr lang="en-US" dirty="0" smtClean="0"/>
              <a:t>* To avoid problems with the final presentation, no last minute changes can be accepted. Please test your slides on setup similar to the target environment (fonts, animations, and video may behave differently).</a:t>
            </a:r>
          </a:p>
          <a:p>
            <a:endParaRPr lang="en-US" dirty="0" smtClean="0"/>
          </a:p>
          <a:p>
            <a:r>
              <a:rPr lang="en-US" b="1" dirty="0" smtClean="0"/>
              <a:t>Details:</a:t>
            </a:r>
          </a:p>
          <a:p>
            <a:endParaRPr lang="en-US" dirty="0" smtClean="0"/>
          </a:p>
          <a:p>
            <a:r>
              <a:rPr lang="en-US" dirty="0" smtClean="0"/>
              <a:t>Assembling these presentations is a huge task, and we request that you help by adhering to the following guidelines:</a:t>
            </a:r>
          </a:p>
          <a:p>
            <a:endParaRPr lang="en-US" dirty="0" smtClean="0"/>
          </a:p>
          <a:p>
            <a:r>
              <a:rPr lang="en-US" dirty="0" smtClean="0"/>
              <a:t>* Each presentation</a:t>
            </a:r>
            <a:r>
              <a:rPr lang="en-US" baseline="0" dirty="0" smtClean="0"/>
              <a:t> begin with a 5 seconds slide (showing the EG2014 logo) : it provides time for next authors to get to the podium, while previous ones get off the stage.</a:t>
            </a:r>
          </a:p>
          <a:p>
            <a:endParaRPr lang="fr-FR" dirty="0" smtClean="0"/>
          </a:p>
          <a:p>
            <a:r>
              <a:rPr lang="fr-FR" dirty="0" smtClean="0"/>
              <a:t>* </a:t>
            </a:r>
            <a:r>
              <a:rPr lang="en-US" noProof="0" dirty="0" smtClean="0"/>
              <a:t>Then,</a:t>
            </a:r>
            <a:r>
              <a:rPr lang="en-US" baseline="0" noProof="0" dirty="0" smtClean="0"/>
              <a:t> a second 5 seconds slide will show your paper title with the names of authors and affiliations : you are responsible to complete this slide</a:t>
            </a:r>
          </a:p>
          <a:p>
            <a:endParaRPr lang="fr-FR" noProof="0" dirty="0" smtClean="0"/>
          </a:p>
          <a:p>
            <a:r>
              <a:rPr lang="fr-FR" noProof="0" dirty="0" smtClean="0"/>
              <a:t>* </a:t>
            </a:r>
            <a:r>
              <a:rPr lang="en-US" noProof="0" dirty="0" smtClean="0"/>
              <a:t>Then, </a:t>
            </a:r>
            <a:r>
              <a:rPr lang="en-US" baseline="0" noProof="0" dirty="0" smtClean="0"/>
              <a:t>your own slides will be display : you should use the provided template, but change will be accepted as long as the two first slides remain unchanged. The total time for your slide is limited to a total of 30 seconds.</a:t>
            </a:r>
            <a:endParaRPr lang="en-US" noProof="0" dirty="0" smtClean="0"/>
          </a:p>
          <a:p>
            <a:endParaRPr lang="en-US" dirty="0" smtClean="0"/>
          </a:p>
          <a:p>
            <a:r>
              <a:rPr lang="fr-FR" dirty="0" smtClean="0"/>
              <a:t>* </a:t>
            </a:r>
            <a:r>
              <a:rPr lang="en-US" dirty="0" smtClean="0"/>
              <a:t>Your presentation will end with the next EG2014 logo slide lasting 5 seconds, during which you should leave the stage allowing the next presenter to hop on and reach the podium in time.</a:t>
            </a:r>
          </a:p>
          <a:p>
            <a:endParaRPr lang="en-US" dirty="0" smtClean="0"/>
          </a:p>
          <a:p>
            <a:r>
              <a:rPr lang="en-US" dirty="0" smtClean="0"/>
              <a:t>* The entire fast forward presentation will be pre-recorded, with all timings and slide changes built in. You will not have the ability to go back to a previous slide or to make a slide last longer. Be prepared to simply let the presentation run.</a:t>
            </a:r>
          </a:p>
          <a:p>
            <a:endParaRPr lang="en-US" dirty="0" smtClean="0"/>
          </a:p>
          <a:p>
            <a:r>
              <a:rPr lang="en-US" dirty="0" smtClean="0"/>
              <a:t>* There might be a keyboard and mouse on stage, but the whole show is automated. Presenters WILL NOT be able to manually control slide changes.</a:t>
            </a:r>
          </a:p>
          <a:p>
            <a:endParaRPr lang="en-US" dirty="0" smtClean="0"/>
          </a:p>
          <a:p>
            <a:r>
              <a:rPr lang="en-US" dirty="0" smtClean="0"/>
              <a:t>* Some slides corresponding to Session Title slides will be inserted. These slides will last 10 seconds on screen and are intended to let the audience catch their breath.</a:t>
            </a:r>
          </a:p>
          <a:p>
            <a:endParaRPr lang="en-US" dirty="0" smtClean="0"/>
          </a:p>
          <a:p>
            <a:r>
              <a:rPr lang="en-US" b="1" dirty="0" smtClean="0"/>
              <a:t>Technical Guidelines:</a:t>
            </a:r>
          </a:p>
          <a:p>
            <a:endParaRPr lang="en-US" dirty="0" smtClean="0"/>
          </a:p>
          <a:p>
            <a:r>
              <a:rPr lang="en-US" dirty="0" smtClean="0"/>
              <a:t>* As stated above, all slides in your presentation must automatically advance to the next</a:t>
            </a:r>
            <a:r>
              <a:rPr lang="en-US" baseline="0" dirty="0" smtClean="0"/>
              <a:t> with a fixed time, the last one included</a:t>
            </a:r>
            <a:r>
              <a:rPr lang="en-US" dirty="0" smtClean="0"/>
              <a:t>.</a:t>
            </a:r>
          </a:p>
          <a:p>
            <a:endParaRPr lang="en-US" dirty="0" smtClean="0"/>
          </a:p>
          <a:p>
            <a:r>
              <a:rPr lang="en-US" dirty="0" smtClean="0"/>
              <a:t>* Audio is welcome.  If you use audio in your slides, please have it be in mp3 format.</a:t>
            </a:r>
          </a:p>
          <a:p>
            <a:endParaRPr lang="en-US" dirty="0" smtClean="0"/>
          </a:p>
          <a:p>
            <a:r>
              <a:rPr lang="en-US" dirty="0" smtClean="0"/>
              <a:t>* Video files are also welcome, these should be in WMV format </a:t>
            </a:r>
            <a:r>
              <a:rPr lang="en-US" b="1" dirty="0" smtClean="0"/>
              <a:t>exclusively</a:t>
            </a:r>
            <a:r>
              <a:rPr lang="en-US" dirty="0" smtClean="0"/>
              <a:t>; please do NOT use QuickTime (.</a:t>
            </a:r>
            <a:r>
              <a:rPr lang="en-US" dirty="0" err="1" smtClean="0"/>
              <a:t>mov</a:t>
            </a:r>
            <a:r>
              <a:rPr lang="en-US" dirty="0" smtClean="0"/>
              <a:t>) formats for your video, since unfortunately these will not play in PowerPoint running under Windows.</a:t>
            </a:r>
          </a:p>
          <a:p>
            <a:endParaRPr lang="en-US" dirty="0" smtClean="0"/>
          </a:p>
          <a:p>
            <a:r>
              <a:rPr lang="en-US" dirty="0" smtClean="0"/>
              <a:t>* When importing video, please make sure to select the option "Start Playing Automatically", when prompted.</a:t>
            </a:r>
          </a:p>
          <a:p>
            <a:endParaRPr lang="en-US" dirty="0" smtClean="0"/>
          </a:p>
          <a:p>
            <a:r>
              <a:rPr lang="en-US" dirty="0" smtClean="0"/>
              <a:t>* If you plan to include mathematical equations, we suggest that you embed them as images and not active objects, since font discrepancies may cause parts or all of your equations to be shifted or entirely changed in some cases.</a:t>
            </a:r>
          </a:p>
          <a:p>
            <a:endParaRPr lang="en-US" dirty="0" smtClean="0"/>
          </a:p>
          <a:p>
            <a:r>
              <a:rPr lang="en-US" dirty="0" smtClean="0"/>
              <a:t>* More generally, we suggest that when introducing regular text you use only the standard fonts that ship with Windows. If you wish to use any other fonts, you should convert the text to an image and then embed the image in place of the text.</a:t>
            </a:r>
            <a:endParaRPr lang="en-US" dirty="0"/>
          </a:p>
        </p:txBody>
      </p:sp>
      <p:sp>
        <p:nvSpPr>
          <p:cNvPr id="4" name="Espace réservé du numéro de diapositive 3"/>
          <p:cNvSpPr>
            <a:spLocks noGrp="1"/>
          </p:cNvSpPr>
          <p:nvPr>
            <p:ph type="sldNum" sz="quarter" idx="10"/>
          </p:nvPr>
        </p:nvSpPr>
        <p:spPr/>
        <p:txBody>
          <a:bodyPr/>
          <a:lstStyle/>
          <a:p>
            <a:fld id="{30471A4D-649A-488E-BC6E-4FD62A25F014}" type="slidenum">
              <a:rPr lang="en-US" smtClean="0"/>
              <a:t>1</a:t>
            </a:fld>
            <a:endParaRPr lang="en-US"/>
          </a:p>
        </p:txBody>
      </p:sp>
    </p:spTree>
    <p:extLst>
      <p:ext uri="{BB962C8B-B14F-4D97-AF65-F5344CB8AC3E}">
        <p14:creationId xmlns:p14="http://schemas.microsoft.com/office/powerpoint/2010/main" val="256983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for the introduction…</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a:t>
            </a:fld>
            <a:endParaRPr lang="en-US"/>
          </a:p>
        </p:txBody>
      </p:sp>
    </p:spTree>
    <p:extLst>
      <p:ext uri="{BB962C8B-B14F-4D97-AF65-F5344CB8AC3E}">
        <p14:creationId xmlns:p14="http://schemas.microsoft.com/office/powerpoint/2010/main" val="80687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4</a:t>
            </a:fld>
            <a:endParaRPr lang="en-US"/>
          </a:p>
        </p:txBody>
      </p:sp>
    </p:spTree>
    <p:extLst>
      <p:ext uri="{BB962C8B-B14F-4D97-AF65-F5344CB8AC3E}">
        <p14:creationId xmlns:p14="http://schemas.microsoft.com/office/powerpoint/2010/main" val="57552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5</a:t>
            </a:fld>
            <a:endParaRPr lang="en-US"/>
          </a:p>
        </p:txBody>
      </p:sp>
    </p:spTree>
    <p:extLst>
      <p:ext uri="{BB962C8B-B14F-4D97-AF65-F5344CB8AC3E}">
        <p14:creationId xmlns:p14="http://schemas.microsoft.com/office/powerpoint/2010/main" val="27549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Segmentation</a:t>
            </a:r>
            <a:r>
              <a:rPr lang="en-US" baseline="0" dirty="0" smtClean="0"/>
              <a:t> of mesh animations has become a key issue in a number of computer graphics applications…</a:t>
            </a:r>
          </a:p>
        </p:txBody>
      </p:sp>
      <p:sp>
        <p:nvSpPr>
          <p:cNvPr id="4" name="Slide Number Placeholder 3"/>
          <p:cNvSpPr>
            <a:spLocks noGrp="1"/>
          </p:cNvSpPr>
          <p:nvPr>
            <p:ph type="sldNum" sz="quarter" idx="10"/>
          </p:nvPr>
        </p:nvSpPr>
        <p:spPr/>
        <p:txBody>
          <a:bodyPr/>
          <a:lstStyle/>
          <a:p>
            <a:fld id="{30471A4D-649A-488E-BC6E-4FD62A25F014}" type="slidenum">
              <a:rPr lang="en-US" smtClean="0"/>
              <a:t>6</a:t>
            </a:fld>
            <a:endParaRPr lang="en-US"/>
          </a:p>
        </p:txBody>
      </p:sp>
    </p:spTree>
    <p:extLst>
      <p:ext uri="{BB962C8B-B14F-4D97-AF65-F5344CB8AC3E}">
        <p14:creationId xmlns:p14="http://schemas.microsoft.com/office/powerpoint/2010/main" val="344743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0471A4D-649A-488E-BC6E-4FD62A25F014}" type="slidenum">
              <a:rPr lang="en-US" smtClean="0"/>
              <a:t>7</a:t>
            </a:fld>
            <a:endParaRPr lang="en-US"/>
          </a:p>
        </p:txBody>
      </p:sp>
    </p:spTree>
    <p:extLst>
      <p:ext uri="{BB962C8B-B14F-4D97-AF65-F5344CB8AC3E}">
        <p14:creationId xmlns:p14="http://schemas.microsoft.com/office/powerpoint/2010/main" val="300742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33</a:t>
            </a:fld>
            <a:endParaRPr lang="en-US"/>
          </a:p>
        </p:txBody>
      </p:sp>
    </p:spTree>
    <p:extLst>
      <p:ext uri="{BB962C8B-B14F-4D97-AF65-F5344CB8AC3E}">
        <p14:creationId xmlns:p14="http://schemas.microsoft.com/office/powerpoint/2010/main" val="2620895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1188507" y="1268760"/>
            <a:ext cx="6896986" cy="1134616"/>
          </a:xfrm>
          <a:effectLst>
            <a:outerShdw blurRad="76200" dist="50800" dir="2700000" algn="tl" rotWithShape="0">
              <a:prstClr val="black">
                <a:alpha val="40000"/>
              </a:prstClr>
            </a:outerShdw>
          </a:effectLst>
        </p:spPr>
        <p:txBody>
          <a:bodyPr anchor="t" anchorCtr="0"/>
          <a:lstStyle>
            <a:lvl1pPr algn="r">
              <a:defRPr sz="3200">
                <a:solidFill>
                  <a:schemeClr val="bg1">
                    <a:lumMod val="95000"/>
                  </a:schemeClr>
                </a:solidFill>
              </a:defRPr>
            </a:lvl1pPr>
          </a:lstStyle>
          <a:p>
            <a:r>
              <a:rPr kumimoji="0" lang="fr-FR" dirty="0" smtClean="0"/>
              <a:t>Modifiez le style du titre</a:t>
            </a:r>
            <a:endParaRPr kumimoji="0" lang="en-US" dirty="0"/>
          </a:p>
        </p:txBody>
      </p:sp>
      <p:sp>
        <p:nvSpPr>
          <p:cNvPr id="9" name="Sous-titre 8"/>
          <p:cNvSpPr>
            <a:spLocks noGrp="1"/>
          </p:cNvSpPr>
          <p:nvPr>
            <p:ph type="subTitle" idx="1"/>
          </p:nvPr>
        </p:nvSpPr>
        <p:spPr>
          <a:xfrm>
            <a:off x="1205759" y="2676905"/>
            <a:ext cx="6858000" cy="1976231"/>
          </a:xfrm>
        </p:spPr>
        <p:txBody>
          <a:bodyPr/>
          <a:lstStyle>
            <a:lvl1pPr marL="0" indent="0" algn="r">
              <a:buNone/>
              <a:defRPr sz="2000">
                <a:solidFill>
                  <a:srgbClr val="00B050"/>
                </a:solidFill>
                <a:latin typeface="Arial" panose="020B0604020202020204" pitchFamily="34" charset="0"/>
                <a:ea typeface="+mj-ea"/>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dirty="0" smtClean="0"/>
              <a:t>Modifiez le style des sous-titres du masque</a:t>
            </a:r>
            <a:endParaRPr kumimoji="0" lang="en-US" dirty="0"/>
          </a:p>
        </p:txBody>
      </p:sp>
      <p:sp>
        <p:nvSpPr>
          <p:cNvPr id="21" name="Rectangle 20"/>
          <p:cNvSpPr/>
          <p:nvPr/>
        </p:nvSpPr>
        <p:spPr>
          <a:xfrm>
            <a:off x="891434" y="120053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00959" y="2600706"/>
            <a:ext cx="7315200" cy="2196446"/>
          </a:xfrm>
          <a:prstGeom prst="rect">
            <a:avLst/>
          </a:prstGeom>
          <a:noFill/>
          <a:ln w="6350" cap="rnd" cmpd="sng" algn="ctr">
            <a:solidFill>
              <a:srgbClr val="FFC000"/>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899592" y="120053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00959" y="2600706"/>
            <a:ext cx="228600" cy="2196446"/>
          </a:xfrm>
          <a:prstGeom prst="rect">
            <a:avLst/>
          </a:prstGeom>
          <a:solidFill>
            <a:srgbClr val="FFC000"/>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0903" y="48530"/>
            <a:ext cx="1095042" cy="1152000"/>
          </a:xfrm>
          <a:prstGeom prst="rect">
            <a:avLst/>
          </a:prstGeom>
        </p:spPr>
      </p:pic>
      <p:sp>
        <p:nvSpPr>
          <p:cNvPr id="10" name="Espace réservé du pied de page 2"/>
          <p:cNvSpPr>
            <a:spLocks noGrp="1"/>
          </p:cNvSpPr>
          <p:nvPr>
            <p:ph type="ftr" sz="quarter" idx="3"/>
          </p:nvPr>
        </p:nvSpPr>
        <p:spPr>
          <a:xfrm>
            <a:off x="1095042" y="6480000"/>
            <a:ext cx="3404950" cy="365760"/>
          </a:xfrm>
          <a:prstGeom prst="rect">
            <a:avLst/>
          </a:prstGeom>
        </p:spPr>
        <p:txBody>
          <a:bodyPr vert="horz"/>
          <a:lstStyle>
            <a:lvl1pPr algn="l" eaLnBrk="1" latinLnBrk="0" hangingPunct="1">
              <a:defRPr kumimoji="0" sz="1400" b="1">
                <a:solidFill>
                  <a:schemeClr val="tx2"/>
                </a:solidFill>
                <a:latin typeface="Arial Black" panose="020B0A04020102020204" pitchFamily="34" charset="0"/>
              </a:defRPr>
            </a:lvl1pPr>
          </a:lstStyle>
          <a:p>
            <a:r>
              <a:rPr lang="en-US" smtClean="0"/>
              <a:t>A. A. Vasilakis &amp; I. Fudos / Pose Partitioning for Multi-resolution Segmentation of Arbitrary Mesh Animations</a:t>
            </a:r>
            <a:endParaRPr lang="fr-BE" dirty="0"/>
          </a:p>
        </p:txBody>
      </p:sp>
      <p:sp>
        <p:nvSpPr>
          <p:cNvPr id="14"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83F53906-4179-4A5F-BBA5-50D39578DC1E}" type="slidenum">
              <a:rPr lang="en-US" smtClean="0"/>
              <a:t>‹#›</a:t>
            </a:fld>
            <a:endParaRPr lang="en-US" dirty="0"/>
          </a:p>
        </p:txBody>
      </p:sp>
    </p:spTree>
  </p:cSld>
  <p:clrMapOvr>
    <a:masterClrMapping/>
  </p:clrMapOvr>
  <p:transition advClick="0">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kumimoji="0" lang="en-US" noProof="0" dirty="0" smtClean="0"/>
              <a:t>Page Title</a:t>
            </a:r>
            <a:endParaRPr kumimoji="0" lang="en-US" noProof="0" dirty="0"/>
          </a:p>
        </p:txBody>
      </p:sp>
      <p:sp>
        <p:nvSpPr>
          <p:cNvPr id="8" name="Espace réservé du contenu 7"/>
          <p:cNvSpPr>
            <a:spLocks noGrp="1"/>
          </p:cNvSpPr>
          <p:nvPr>
            <p:ph sz="quarter" idx="1" hasCustomPrompt="1"/>
          </p:nvPr>
        </p:nvSpPr>
        <p:spPr>
          <a:xfrm>
            <a:off x="457200" y="1219200"/>
            <a:ext cx="8229600" cy="4937760"/>
          </a:xfrm>
        </p:spPr>
        <p:txBody>
          <a:bodyPr/>
          <a:lstStyle>
            <a:lvl1pPr eaLnBrk="1" latinLnBrk="0" hangingPunct="1">
              <a:defRPr/>
            </a:lvl1pPr>
            <a:lvl2pPr eaLnBrk="1" latinLnBrk="0" hangingPunct="1">
              <a:defRPr/>
            </a:lvl2pPr>
            <a:lvl3pPr eaLnBrk="1" latinLnBrk="0" hangingPunct="1">
              <a:defRPr/>
            </a:lvl3pPr>
            <a:lvl4pPr marL="263525" indent="0">
              <a:buFontTx/>
              <a:buNone/>
              <a:defRPr/>
            </a:lvl4pPr>
          </a:lstStyle>
          <a:p>
            <a:pPr lvl="0" eaLnBrk="1" latinLnBrk="0" hangingPunct="1"/>
            <a:r>
              <a:rPr kumimoji="0" lang="en-US" noProof="0" dirty="0" smtClean="0"/>
              <a:t>Title</a:t>
            </a:r>
            <a:r>
              <a:rPr kumimoji="0" lang="fr-FR" dirty="0" smtClean="0"/>
              <a:t> 1</a:t>
            </a:r>
          </a:p>
          <a:p>
            <a:pPr lvl="1" eaLnBrk="1" latinLnBrk="0" hangingPunct="1"/>
            <a:r>
              <a:rPr kumimoji="0" lang="en-US" noProof="0" dirty="0" smtClean="0"/>
              <a:t>Title 2</a:t>
            </a:r>
          </a:p>
          <a:p>
            <a:pPr lvl="2" eaLnBrk="1" latinLnBrk="0" hangingPunct="1"/>
            <a:r>
              <a:rPr kumimoji="0" lang="en-US" noProof="0" dirty="0" smtClean="0"/>
              <a:t>Title 3</a:t>
            </a:r>
          </a:p>
          <a:p>
            <a:pPr lvl="3" eaLnBrk="1" latinLnBrk="0" hangingPunct="1"/>
            <a:r>
              <a:rPr lang="en-US" noProof="0" dirty="0" smtClean="0"/>
              <a:t>Text</a:t>
            </a:r>
          </a:p>
        </p:txBody>
      </p:sp>
      <p:sp>
        <p:nvSpPr>
          <p:cNvPr id="11" name="Espace réservé du pied de page 2"/>
          <p:cNvSpPr>
            <a:spLocks noGrp="1"/>
          </p:cNvSpPr>
          <p:nvPr>
            <p:ph type="ftr" sz="quarter" idx="3"/>
          </p:nvPr>
        </p:nvSpPr>
        <p:spPr>
          <a:xfrm>
            <a:off x="457200" y="6480000"/>
            <a:ext cx="8229600" cy="365760"/>
          </a:xfrm>
          <a:prstGeom prst="rect">
            <a:avLst/>
          </a:prstGeom>
        </p:spPr>
        <p:txBody>
          <a:bodyPr vert="horz" anchor="b"/>
          <a:lstStyle>
            <a:lvl1pPr algn="ctr" eaLnBrk="1" latinLnBrk="0" hangingPunct="1">
              <a:defRPr kumimoji="0" sz="1050" b="0" i="1">
                <a:solidFill>
                  <a:schemeClr val="tx2"/>
                </a:solidFill>
                <a:latin typeface="Times New Roman" panose="02020603050405020304" pitchFamily="18" charset="0"/>
                <a:cs typeface="Times New Roman" panose="02020603050405020304" pitchFamily="18" charset="0"/>
              </a:defRPr>
            </a:lvl1p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13"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82F7041B-D599-4C73-9EBD-C2AC1F606250}" type="slidenum">
              <a:rPr lang="en-US" smtClean="0"/>
              <a:t>‹#›</a:t>
            </a:fld>
            <a:endParaRPr lang="en-US" dirty="0"/>
          </a:p>
        </p:txBody>
      </p:sp>
    </p:spTree>
  </p:cSld>
  <p:clrMapOvr>
    <a:masterClrMapping/>
  </p:clrMapOvr>
  <p:transition advClick="0">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9" name="Espace réservé du contenu 8"/>
          <p:cNvSpPr>
            <a:spLocks noGrp="1"/>
          </p:cNvSpPr>
          <p:nvPr>
            <p:ph sz="quarter" idx="1" hasCustomPrompt="1"/>
          </p:nvPr>
        </p:nvSpPr>
        <p:spPr>
          <a:xfrm>
            <a:off x="467544" y="1052736"/>
            <a:ext cx="4041648" cy="5040560"/>
          </a:xfrm>
        </p:spPr>
        <p:txBody>
          <a:bodyPr/>
          <a:lstStyle>
            <a:lvl1pPr eaLnBrk="1" latinLnBrk="0" hangingPunct="1">
              <a:defRPr/>
            </a:lvl1pPr>
            <a:lvl2pPr eaLnBrk="1" latinLnBrk="0" hangingPunct="1">
              <a:defRPr/>
            </a:lvl2pPr>
            <a:lvl3pPr eaLnBrk="1" latinLnBrk="0" hangingPunct="1">
              <a:defRPr/>
            </a:lvl3pPr>
            <a:lvl4pPr marL="263525" indent="0" eaLnBrk="1" latinLnBrk="0" hangingPunct="1">
              <a:buFontTx/>
              <a:buNone/>
              <a:defRPr/>
            </a:lvl4pPr>
          </a:lstStyle>
          <a:p>
            <a:pPr lvl="0" eaLnBrk="1" latinLnBrk="0" hangingPunct="1"/>
            <a:r>
              <a:rPr kumimoji="0" lang="en-US" noProof="0" dirty="0" smtClean="0"/>
              <a:t>Title</a:t>
            </a:r>
            <a:r>
              <a:rPr kumimoji="0" lang="fr-FR" dirty="0" smtClean="0"/>
              <a:t> 1</a:t>
            </a:r>
          </a:p>
          <a:p>
            <a:pPr lvl="1" eaLnBrk="1" latinLnBrk="0" hangingPunct="1"/>
            <a:r>
              <a:rPr kumimoji="0" lang="en-US" noProof="0" dirty="0" smtClean="0"/>
              <a:t>Title 2</a:t>
            </a:r>
          </a:p>
          <a:p>
            <a:pPr lvl="2" eaLnBrk="1" latinLnBrk="0" hangingPunct="1"/>
            <a:r>
              <a:rPr kumimoji="0" lang="en-US" noProof="0" dirty="0" smtClean="0"/>
              <a:t>Title 3</a:t>
            </a:r>
          </a:p>
          <a:p>
            <a:pPr lvl="3" eaLnBrk="1" latinLnBrk="0" hangingPunct="1"/>
            <a:r>
              <a:rPr lang="en-US" noProof="0" dirty="0" smtClean="0"/>
              <a:t>Text</a:t>
            </a:r>
          </a:p>
          <a:p>
            <a:pPr lvl="3" eaLnBrk="1" latinLnBrk="0" hangingPunct="1"/>
            <a:endParaRPr lang="fr-FR" dirty="0" smtClean="0"/>
          </a:p>
        </p:txBody>
      </p:sp>
      <p:sp>
        <p:nvSpPr>
          <p:cNvPr id="11" name="Espace réservé du contenu 10"/>
          <p:cNvSpPr>
            <a:spLocks noGrp="1"/>
          </p:cNvSpPr>
          <p:nvPr>
            <p:ph sz="quarter" idx="2" hasCustomPrompt="1"/>
          </p:nvPr>
        </p:nvSpPr>
        <p:spPr>
          <a:xfrm>
            <a:off x="4642542" y="1049688"/>
            <a:ext cx="4041648" cy="5043608"/>
          </a:xfrm>
        </p:spPr>
        <p:txBody>
          <a:bodyPr/>
          <a:lstStyle>
            <a:lvl1pPr eaLnBrk="1" latinLnBrk="0" hangingPunct="1">
              <a:defRPr/>
            </a:lvl1pPr>
            <a:lvl2pPr eaLnBrk="1" latinLnBrk="0" hangingPunct="1">
              <a:defRPr/>
            </a:lvl2pPr>
            <a:lvl3pPr eaLnBrk="1" latinLnBrk="0" hangingPunct="1">
              <a:defRPr/>
            </a:lvl3pPr>
            <a:lvl4pPr marL="263525" indent="0" eaLnBrk="1" latinLnBrk="0" hangingPunct="1">
              <a:buFontTx/>
              <a:buNone/>
              <a:defRPr/>
            </a:lvl4pPr>
          </a:lstStyle>
          <a:p>
            <a:pPr lvl="0" eaLnBrk="1" latinLnBrk="0" hangingPunct="1"/>
            <a:r>
              <a:rPr kumimoji="0" lang="en-US" noProof="0" dirty="0" smtClean="0"/>
              <a:t>Title</a:t>
            </a:r>
            <a:r>
              <a:rPr kumimoji="0" lang="fr-FR" dirty="0" smtClean="0"/>
              <a:t> 1</a:t>
            </a:r>
          </a:p>
          <a:p>
            <a:pPr lvl="1" eaLnBrk="1" latinLnBrk="0" hangingPunct="1"/>
            <a:r>
              <a:rPr kumimoji="0" lang="en-US" noProof="0" dirty="0" smtClean="0"/>
              <a:t>Title 2</a:t>
            </a:r>
          </a:p>
          <a:p>
            <a:pPr lvl="2" eaLnBrk="1" latinLnBrk="0" hangingPunct="1"/>
            <a:r>
              <a:rPr kumimoji="0" lang="en-US" noProof="0" dirty="0" smtClean="0"/>
              <a:t>Title 3</a:t>
            </a:r>
          </a:p>
          <a:p>
            <a:pPr lvl="3" eaLnBrk="1" latinLnBrk="0" hangingPunct="1"/>
            <a:r>
              <a:rPr lang="en-US" noProof="0" dirty="0" smtClean="0"/>
              <a:t>Text</a:t>
            </a:r>
          </a:p>
        </p:txBody>
      </p:sp>
      <p:sp>
        <p:nvSpPr>
          <p:cNvPr id="12" name="Titre 1"/>
          <p:cNvSpPr>
            <a:spLocks noGrp="1"/>
          </p:cNvSpPr>
          <p:nvPr>
            <p:ph type="title" hasCustomPrompt="1"/>
          </p:nvPr>
        </p:nvSpPr>
        <p:spPr>
          <a:xfrm>
            <a:off x="0" y="0"/>
            <a:ext cx="9144000" cy="908720"/>
          </a:xfrm>
        </p:spPr>
        <p:txBody>
          <a:bodyPr/>
          <a:lstStyle>
            <a:lvl1pPr>
              <a:defRPr/>
            </a:lvl1pPr>
          </a:lstStyle>
          <a:p>
            <a:r>
              <a:rPr kumimoji="0" lang="en-US" noProof="0" dirty="0" smtClean="0"/>
              <a:t>Page Title</a:t>
            </a:r>
            <a:endParaRPr kumimoji="0" lang="en-US" noProof="0" dirty="0"/>
          </a:p>
        </p:txBody>
      </p:sp>
      <p:sp>
        <p:nvSpPr>
          <p:cNvPr id="13" name="Espace réservé du pied de page 2"/>
          <p:cNvSpPr>
            <a:spLocks noGrp="1"/>
          </p:cNvSpPr>
          <p:nvPr>
            <p:ph type="ftr" sz="quarter" idx="3"/>
          </p:nvPr>
        </p:nvSpPr>
        <p:spPr>
          <a:xfrm>
            <a:off x="467544" y="6480000"/>
            <a:ext cx="8216646" cy="365760"/>
          </a:xfrm>
          <a:prstGeom prst="rect">
            <a:avLst/>
          </a:prstGeom>
        </p:spPr>
        <p:txBody>
          <a:bodyPr vert="horz"/>
          <a:lstStyle>
            <a:lvl1pPr algn="ctr" eaLnBrk="1" latinLnBrk="0" hangingPunct="1">
              <a:defRPr kumimoji="0" sz="1050" b="0">
                <a:solidFill>
                  <a:schemeClr val="tx2"/>
                </a:solidFill>
                <a:latin typeface="Times New Roman" panose="02020603050405020304" pitchFamily="18" charset="0"/>
                <a:cs typeface="Times New Roman" panose="02020603050405020304" pitchFamily="18" charset="0"/>
              </a:defRPr>
            </a:lvl1pPr>
          </a:lstStyle>
          <a:p>
            <a:r>
              <a:rPr lang="en-US" dirty="0" smtClean="0"/>
              <a:t>A. A. Vasilakis &amp; I. </a:t>
            </a:r>
            <a:r>
              <a:rPr lang="en-US" dirty="0" err="1" smtClean="0"/>
              <a:t>Fudos</a:t>
            </a:r>
            <a:r>
              <a:rPr lang="en-US" dirty="0" smtClean="0"/>
              <a:t> / Pose Partitioning for Multi-resolution Segmentation of Arbitrary Mesh Animations</a:t>
            </a:r>
            <a:endParaRPr lang="fr-BE" dirty="0"/>
          </a:p>
        </p:txBody>
      </p:sp>
      <p:sp>
        <p:nvSpPr>
          <p:cNvPr id="15"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1894F34B-7747-4CFC-9597-1CE427ADEDA3}" type="slidenum">
              <a:rPr lang="en-US" smtClean="0"/>
              <a:t>‹#›</a:t>
            </a:fld>
            <a:endParaRPr lang="en-US" dirty="0"/>
          </a:p>
        </p:txBody>
      </p:sp>
    </p:spTree>
  </p:cSld>
  <p:clrMapOvr>
    <a:masterClrMapping/>
  </p:clrMapOvr>
  <p:transition advClick="0">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0" y="0"/>
            <a:ext cx="9144000" cy="908720"/>
          </a:xfrm>
        </p:spPr>
        <p:txBody>
          <a:bodyPr/>
          <a:lstStyle>
            <a:lvl1pPr>
              <a:defRPr/>
            </a:lvl1pPr>
          </a:lstStyle>
          <a:p>
            <a:r>
              <a:rPr kumimoji="0" lang="en-US" noProof="0" dirty="0" smtClean="0"/>
              <a:t>Page Title</a:t>
            </a:r>
            <a:endParaRPr kumimoji="0" lang="en-US" noProof="0" dirty="0"/>
          </a:p>
        </p:txBody>
      </p:sp>
      <p:sp>
        <p:nvSpPr>
          <p:cNvPr id="10" name="Espace réservé du pied de page 2"/>
          <p:cNvSpPr>
            <a:spLocks noGrp="1"/>
          </p:cNvSpPr>
          <p:nvPr>
            <p:ph type="ftr" sz="quarter" idx="3"/>
          </p:nvPr>
        </p:nvSpPr>
        <p:spPr>
          <a:xfrm>
            <a:off x="755576" y="6480000"/>
            <a:ext cx="7920880" cy="365760"/>
          </a:xfrm>
          <a:prstGeom prst="rect">
            <a:avLst/>
          </a:prstGeom>
        </p:spPr>
        <p:txBody>
          <a:bodyPr vert="horz"/>
          <a:lstStyle>
            <a:lvl1pPr algn="ctr" eaLnBrk="1" latinLnBrk="0" hangingPunct="1">
              <a:defRPr kumimoji="0" sz="1050" b="0">
                <a:solidFill>
                  <a:schemeClr val="tx2"/>
                </a:solidFill>
                <a:latin typeface="Times New Roman" panose="02020603050405020304" pitchFamily="18" charset="0"/>
                <a:cs typeface="Times New Roman" panose="02020603050405020304" pitchFamily="18" charset="0"/>
              </a:defRPr>
            </a:lvl1pPr>
          </a:lstStyle>
          <a:p>
            <a:r>
              <a:rPr lang="en-US" dirty="0" smtClean="0"/>
              <a:t>A. A. Vasilakis &amp; I. </a:t>
            </a:r>
            <a:r>
              <a:rPr lang="en-US" dirty="0" err="1" smtClean="0"/>
              <a:t>Fudos</a:t>
            </a:r>
            <a:r>
              <a:rPr lang="en-US" dirty="0" smtClean="0"/>
              <a:t> / Pose Partitioning for Multi-resolution Segmentation of Arbitrary Mesh Animations</a:t>
            </a:r>
            <a:endParaRPr lang="fr-BE" dirty="0"/>
          </a:p>
        </p:txBody>
      </p:sp>
      <p:sp>
        <p:nvSpPr>
          <p:cNvPr id="12"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A9381F49-096A-4111-B062-81910F3E72D8}" type="slidenum">
              <a:rPr lang="en-US" smtClean="0"/>
              <a:t>‹#›</a:t>
            </a:fld>
            <a:endParaRPr lang="en-US" dirty="0"/>
          </a:p>
        </p:txBody>
      </p:sp>
    </p:spTree>
  </p:cSld>
  <p:clrMapOvr>
    <a:masterClrMapping/>
  </p:clrMapOvr>
  <p:transition advClick="0">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0" y="0"/>
            <a:ext cx="9144000" cy="90872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5400000" scaled="1"/>
            <a:tileRect/>
          </a:gradFill>
          <a:effectLst>
            <a:outerShdw blurRad="50800" dist="38100" dir="2700000" algn="tl" rotWithShape="0">
              <a:prstClr val="black">
                <a:alpha val="40000"/>
              </a:prstClr>
            </a:outerShdw>
          </a:effectLst>
        </p:spPr>
        <p:txBody>
          <a:bodyPr vert="horz" lIns="180000" tIns="108000" rIns="180000" bIns="108000" anchor="t" anchorCtr="0">
            <a:normAutofit/>
          </a:bodyPr>
          <a:lstStyle/>
          <a:p>
            <a:r>
              <a:rPr kumimoji="0" lang="en-US" noProof="0" dirty="0" smtClean="0"/>
              <a:t>General Title</a:t>
            </a:r>
            <a:endParaRPr kumimoji="0" lang="en-US" noProof="0" dirty="0"/>
          </a:p>
        </p:txBody>
      </p:sp>
      <p:sp>
        <p:nvSpPr>
          <p:cNvPr id="13" name="Espace réservé du texte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noProof="0" dirty="0" smtClean="0"/>
              <a:t>Title</a:t>
            </a:r>
            <a:r>
              <a:rPr kumimoji="0" lang="fr-FR" dirty="0" smtClean="0"/>
              <a:t> 1</a:t>
            </a:r>
          </a:p>
          <a:p>
            <a:pPr lvl="1" eaLnBrk="1" latinLnBrk="0" hangingPunct="1"/>
            <a:r>
              <a:rPr kumimoji="0" lang="en-US" noProof="0" dirty="0" smtClean="0"/>
              <a:t>Title 2</a:t>
            </a:r>
          </a:p>
          <a:p>
            <a:pPr lvl="2" eaLnBrk="1" latinLnBrk="0" hangingPunct="1"/>
            <a:r>
              <a:rPr kumimoji="0" lang="en-US" noProof="0" dirty="0" smtClean="0"/>
              <a:t>Title 3</a:t>
            </a:r>
          </a:p>
        </p:txBody>
      </p:sp>
      <p:sp>
        <p:nvSpPr>
          <p:cNvPr id="3" name="Espace réservé du pied de page 2"/>
          <p:cNvSpPr>
            <a:spLocks noGrp="1"/>
          </p:cNvSpPr>
          <p:nvPr>
            <p:ph type="ftr" sz="quarter" idx="3"/>
          </p:nvPr>
        </p:nvSpPr>
        <p:spPr>
          <a:xfrm>
            <a:off x="457200" y="6480000"/>
            <a:ext cx="8229600" cy="365760"/>
          </a:xfrm>
          <a:prstGeom prst="rect">
            <a:avLst/>
          </a:prstGeom>
        </p:spPr>
        <p:txBody>
          <a:bodyPr vert="horz" anchor="b"/>
          <a:lstStyle>
            <a:lvl1pPr algn="ctr" eaLnBrk="1" latinLnBrk="0" hangingPunct="1">
              <a:defRPr kumimoji="0" sz="1050" b="0" i="1">
                <a:solidFill>
                  <a:schemeClr val="tx2"/>
                </a:solidFill>
                <a:latin typeface="Times New Roman" panose="02020603050405020304" pitchFamily="18" charset="0"/>
                <a:cs typeface="Times New Roman" panose="02020603050405020304" pitchFamily="18" charset="0"/>
              </a:defRPr>
            </a:lvl1pPr>
          </a:lstStyle>
          <a:p>
            <a:r>
              <a:rPr lang="en-US" dirty="0" smtClean="0"/>
              <a:t>A. A. </a:t>
            </a:r>
            <a:r>
              <a:rPr lang="en-US" dirty="0" err="1" smtClean="0"/>
              <a:t>Vasilakis</a:t>
            </a:r>
            <a:r>
              <a:rPr lang="en-US" dirty="0" smtClean="0"/>
              <a:t> &amp; I. </a:t>
            </a:r>
            <a:r>
              <a:rPr lang="en-US" dirty="0" err="1" smtClean="0"/>
              <a:t>Fudos</a:t>
            </a:r>
            <a:r>
              <a:rPr lang="en-US" dirty="0" smtClean="0"/>
              <a:t> / Pose Partitioning for Multi-resolution Segmentation of Arbitrary Mesh Animations</a:t>
            </a:r>
            <a:endParaRPr lang="fr-BE" dirty="0"/>
          </a:p>
        </p:txBody>
      </p:sp>
      <p:sp>
        <p:nvSpPr>
          <p:cNvPr id="4"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2502DF4D-54FB-4020-A7F7-B5873397BE04}"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Lst>
  <p:transition advClick="0">
    <p:wipe/>
  </p:transition>
  <p:timing>
    <p:tnLst>
      <p:par>
        <p:cTn id="1" dur="indefinite" restart="never" nodeType="tmRoot"/>
      </p:par>
    </p:tnLst>
  </p:timing>
  <p:hf hdr="0" dt="0"/>
  <p:txStyles>
    <p:titleStyle>
      <a:lvl1pPr algn="l" rtl="0" eaLnBrk="1" latinLnBrk="0" hangingPunct="1">
        <a:spcBef>
          <a:spcPct val="0"/>
        </a:spcBef>
        <a:buNone/>
        <a:defRPr kumimoji="0" sz="2800" b="1" kern="1200">
          <a:solidFill>
            <a:schemeClr val="bg1">
              <a:lumMod val="85000"/>
            </a:schemeClr>
          </a:solidFill>
          <a:latin typeface="Arial" panose="020B0604020202020204" pitchFamily="34" charset="0"/>
          <a:ea typeface="+mj-ea"/>
          <a:cs typeface="Arial" panose="020B0604020202020204" pitchFamily="34" charset="0"/>
        </a:defRPr>
      </a:lvl1pPr>
    </p:titleStyle>
    <p:body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38.png"/><Relationship Id="rId7" Type="http://schemas.openxmlformats.org/officeDocument/2006/relationships/image" Target="../media/image39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media" Target="../media/media7.wmv"/><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48.png"/><Relationship Id="rId5" Type="http://schemas.openxmlformats.org/officeDocument/2006/relationships/slideLayout" Target="../slideLayouts/slideLayout2.xml"/><Relationship Id="rId4" Type="http://schemas.openxmlformats.org/officeDocument/2006/relationships/video" Target="../media/media7.wmv"/></Relationships>
</file>

<file path=ppt/slides/_rels/slide17.xml.rels><?xml version="1.0" encoding="UTF-8" standalone="yes"?>
<Relationships xmlns="http://schemas.openxmlformats.org/package/2006/relationships"><Relationship Id="rId8" Type="http://schemas.openxmlformats.org/officeDocument/2006/relationships/video" Target="../media/media11.wmv"/><Relationship Id="rId13" Type="http://schemas.openxmlformats.org/officeDocument/2006/relationships/image" Target="../media/image50.png"/><Relationship Id="rId3" Type="http://schemas.microsoft.com/office/2007/relationships/media" Target="../media/media9.wmv"/><Relationship Id="rId7" Type="http://schemas.microsoft.com/office/2007/relationships/media" Target="../media/media11.wmv"/><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video" Target="../media/media8.wmv"/><Relationship Id="rId16" Type="http://schemas.openxmlformats.org/officeDocument/2006/relationships/image" Target="../media/image53.png"/><Relationship Id="rId1" Type="http://schemas.microsoft.com/office/2007/relationships/media" Target="../media/media8.wmv"/><Relationship Id="rId6" Type="http://schemas.openxmlformats.org/officeDocument/2006/relationships/video" Target="../media/media10.wmv"/><Relationship Id="rId11" Type="http://schemas.openxmlformats.org/officeDocument/2006/relationships/slideLayout" Target="../slideLayouts/slideLayout2.xml"/><Relationship Id="rId5" Type="http://schemas.microsoft.com/office/2007/relationships/media" Target="../media/media10.wmv"/><Relationship Id="rId15" Type="http://schemas.openxmlformats.org/officeDocument/2006/relationships/image" Target="../media/image52.png"/><Relationship Id="rId10" Type="http://schemas.openxmlformats.org/officeDocument/2006/relationships/video" Target="../media/media12.wmv"/><Relationship Id="rId4" Type="http://schemas.openxmlformats.org/officeDocument/2006/relationships/video" Target="../media/media9.wmv"/><Relationship Id="rId9" Type="http://schemas.microsoft.com/office/2007/relationships/media" Target="../media/media12.wmv"/><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14.wmv"/><Relationship Id="rId7" Type="http://schemas.openxmlformats.org/officeDocument/2006/relationships/image" Target="../media/image56.png"/><Relationship Id="rId2" Type="http://schemas.openxmlformats.org/officeDocument/2006/relationships/video" Target="../media/media13.wmv"/><Relationship Id="rId1" Type="http://schemas.microsoft.com/office/2007/relationships/media" Target="../media/media13.wmv"/><Relationship Id="rId6" Type="http://schemas.openxmlformats.org/officeDocument/2006/relationships/image" Target="../media/image55.png"/><Relationship Id="rId5" Type="http://schemas.openxmlformats.org/officeDocument/2006/relationships/slideLayout" Target="../slideLayouts/slideLayout2.xml"/><Relationship Id="rId4" Type="http://schemas.openxmlformats.org/officeDocument/2006/relationships/video" Target="../media/media14.wmv"/><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media" Target="../media/media16.wmv"/><Relationship Id="rId7" Type="http://schemas.openxmlformats.org/officeDocument/2006/relationships/image" Target="../media/image60.png"/><Relationship Id="rId2" Type="http://schemas.openxmlformats.org/officeDocument/2006/relationships/video" Target="../media/media15.wmv"/><Relationship Id="rId1" Type="http://schemas.microsoft.com/office/2007/relationships/media" Target="../media/media15.wmv"/><Relationship Id="rId6" Type="http://schemas.openxmlformats.org/officeDocument/2006/relationships/image" Target="../media/image59.png"/><Relationship Id="rId5" Type="http://schemas.openxmlformats.org/officeDocument/2006/relationships/slideLayout" Target="../slideLayouts/slideLayout2.xml"/><Relationship Id="rId4" Type="http://schemas.openxmlformats.org/officeDocument/2006/relationships/video" Target="../media/media16.wmv"/></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media" Target="../media/media18.wmv"/><Relationship Id="rId7" Type="http://schemas.openxmlformats.org/officeDocument/2006/relationships/image" Target="../media/image66.png"/><Relationship Id="rId2" Type="http://schemas.openxmlformats.org/officeDocument/2006/relationships/video" Target="../media/media17.wmv"/><Relationship Id="rId1" Type="http://schemas.microsoft.com/office/2007/relationships/media" Target="../media/media17.wmv"/><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slideLayout" Target="../slideLayouts/slideLayout2.xml"/><Relationship Id="rId10" Type="http://schemas.openxmlformats.org/officeDocument/2006/relationships/image" Target="../media/image69.png"/><Relationship Id="rId4" Type="http://schemas.openxmlformats.org/officeDocument/2006/relationships/video" Target="../media/media18.wmv"/><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19.wmv"/><Relationship Id="rId7" Type="http://schemas.openxmlformats.org/officeDocument/2006/relationships/image" Target="../media/image31.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slideLayout" Target="../slideLayouts/slideLayout2.xml"/><Relationship Id="rId10" Type="http://schemas.openxmlformats.org/officeDocument/2006/relationships/image" Target="../media/image74.png"/><Relationship Id="rId4" Type="http://schemas.openxmlformats.org/officeDocument/2006/relationships/video" Target="../media/media19.wmv"/><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media" Target="../media/media21.wmv"/><Relationship Id="rId7" Type="http://schemas.openxmlformats.org/officeDocument/2006/relationships/image" Target="../media/image77.png"/><Relationship Id="rId2" Type="http://schemas.openxmlformats.org/officeDocument/2006/relationships/video" Target="../media/media20.wmv"/><Relationship Id="rId1" Type="http://schemas.microsoft.com/office/2007/relationships/media" Target="../media/media20.wmv"/><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slideLayout" Target="../slideLayouts/slideLayout2.xml"/><Relationship Id="rId10" Type="http://schemas.openxmlformats.org/officeDocument/2006/relationships/image" Target="../media/image80.png"/><Relationship Id="rId4" Type="http://schemas.openxmlformats.org/officeDocument/2006/relationships/video" Target="../media/media21.wmv"/><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23.wmv"/><Relationship Id="rId7" Type="http://schemas.openxmlformats.org/officeDocument/2006/relationships/image" Target="../media/image83.png"/><Relationship Id="rId2" Type="http://schemas.openxmlformats.org/officeDocument/2006/relationships/video" Target="../media/media22.wmv"/><Relationship Id="rId1" Type="http://schemas.microsoft.com/office/2007/relationships/media" Target="../media/media22.wmv"/><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slideLayout" Target="../slideLayouts/slideLayout2.xml"/><Relationship Id="rId10" Type="http://schemas.openxmlformats.org/officeDocument/2006/relationships/image" Target="../media/image86.png"/><Relationship Id="rId4" Type="http://schemas.openxmlformats.org/officeDocument/2006/relationships/video" Target="../media/media23.wmv"/><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media" Target="../media/media25.wmv"/><Relationship Id="rId7" Type="http://schemas.openxmlformats.org/officeDocument/2006/relationships/image" Target="../media/image89.png"/><Relationship Id="rId2" Type="http://schemas.openxmlformats.org/officeDocument/2006/relationships/video" Target="../media/media24.wmv"/><Relationship Id="rId1" Type="http://schemas.microsoft.com/office/2007/relationships/media" Target="../media/media24.wmv"/><Relationship Id="rId6" Type="http://schemas.openxmlformats.org/officeDocument/2006/relationships/image" Target="../media/image88.png"/><Relationship Id="rId11" Type="http://schemas.openxmlformats.org/officeDocument/2006/relationships/image" Target="../media/image68.png"/><Relationship Id="rId5" Type="http://schemas.openxmlformats.org/officeDocument/2006/relationships/slideLayout" Target="../slideLayouts/slideLayout2.xml"/><Relationship Id="rId10" Type="http://schemas.openxmlformats.org/officeDocument/2006/relationships/image" Target="../media/image92.png"/><Relationship Id="rId4" Type="http://schemas.openxmlformats.org/officeDocument/2006/relationships/video" Target="../media/media25.wmv"/><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media" Target="../media/media27.wmv"/><Relationship Id="rId7" Type="http://schemas.openxmlformats.org/officeDocument/2006/relationships/image" Target="../media/image94.png"/><Relationship Id="rId2" Type="http://schemas.openxmlformats.org/officeDocument/2006/relationships/video" Target="../media/media26.wmv"/><Relationship Id="rId1" Type="http://schemas.microsoft.com/office/2007/relationships/media" Target="../media/media26.wmv"/><Relationship Id="rId6" Type="http://schemas.openxmlformats.org/officeDocument/2006/relationships/image" Target="../media/image93.png"/><Relationship Id="rId11" Type="http://schemas.openxmlformats.org/officeDocument/2006/relationships/image" Target="../media/image68.png"/><Relationship Id="rId5" Type="http://schemas.openxmlformats.org/officeDocument/2006/relationships/slideLayout" Target="../slideLayouts/slideLayout2.xml"/><Relationship Id="rId10" Type="http://schemas.openxmlformats.org/officeDocument/2006/relationships/image" Target="../media/image97.png"/><Relationship Id="rId4" Type="http://schemas.openxmlformats.org/officeDocument/2006/relationships/video" Target="../media/media27.wmv"/><Relationship Id="rId9" Type="http://schemas.openxmlformats.org/officeDocument/2006/relationships/image" Target="../media/image96.png"/></Relationships>
</file>

<file path=ppt/slides/_rels/slide28.xml.rels><?xml version="1.0" encoding="UTF-8" standalone="yes"?>
<Relationships xmlns="http://schemas.openxmlformats.org/package/2006/relationships"><Relationship Id="rId2" Type="http://schemas.openxmlformats.org/officeDocument/2006/relationships/image" Target="../media/image68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9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wmv"/><Relationship Id="rId7"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17.png"/><Relationship Id="rId5" Type="http://schemas.microsoft.com/office/2007/relationships/media" Target="../media/media3.wmv"/><Relationship Id="rId10" Type="http://schemas.openxmlformats.org/officeDocument/2006/relationships/image" Target="../media/image16.png"/><Relationship Id="rId4" Type="http://schemas.openxmlformats.org/officeDocument/2006/relationships/video" Target="../media/media2.wm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microsoft.com/office/2007/relationships/media" Target="../media/media5.wmv"/><Relationship Id="rId7" Type="http://schemas.openxmlformats.org/officeDocument/2006/relationships/image" Target="../media/image32.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video" Target="../media/media5.wm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Eurographics 2014 – Strasbourg – France</a:t>
            </a:r>
            <a:endParaRPr lang="en-US" dirty="0"/>
          </a:p>
        </p:txBody>
      </p:sp>
      <p:sp>
        <p:nvSpPr>
          <p:cNvPr id="3" name="Espace réservé du numéro de diapositive 2"/>
          <p:cNvSpPr>
            <a:spLocks noGrp="1"/>
          </p:cNvSpPr>
          <p:nvPr>
            <p:ph type="sldNum" sz="quarter" idx="4"/>
          </p:nvPr>
        </p:nvSpPr>
        <p:spPr/>
        <p:txBody>
          <a:bodyPr/>
          <a:lstStyle/>
          <a:p>
            <a:fld id="{A9381F49-096A-4111-B062-81910F3E72D8}" type="slidenum">
              <a:rPr lang="en-US" smtClean="0"/>
              <a:t>1</a:t>
            </a:fld>
            <a:endParaRPr lang="en-US"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692696"/>
            <a:ext cx="5773693" cy="5953530"/>
          </a:xfrm>
          <a:prstGeom prst="rect">
            <a:avLst/>
          </a:prstGeom>
        </p:spPr>
      </p:pic>
      <p:sp>
        <p:nvSpPr>
          <p:cNvPr id="6" name="Footer Placeholder 5"/>
          <p:cNvSpPr>
            <a:spLocks noGrp="1"/>
          </p:cNvSpPr>
          <p:nvPr>
            <p:ph type="ftr" sz="quarter" idx="3"/>
          </p:nvPr>
        </p:nvSpPr>
        <p:spPr/>
        <p:txBody>
          <a:bodyPr/>
          <a:lstStyle/>
          <a:p>
            <a:r>
              <a:rPr lang="en-US" dirty="0" smtClean="0"/>
              <a:t>A. A. Vasilakis &amp; I. </a:t>
            </a:r>
            <a:r>
              <a:rPr lang="en-US" dirty="0" err="1" smtClean="0"/>
              <a:t>Fudos</a:t>
            </a:r>
            <a:r>
              <a:rPr lang="en-US" dirty="0" smtClean="0"/>
              <a:t> / Pose Partitioning for Multi-resolution Segmentation of Arbitrary Mesh Animations</a:t>
            </a:r>
            <a:endParaRPr lang="fr-BE" dirty="0"/>
          </a:p>
        </p:txBody>
      </p:sp>
    </p:spTree>
    <p:extLst>
      <p:ext uri="{BB962C8B-B14F-4D97-AF65-F5344CB8AC3E}">
        <p14:creationId xmlns:p14="http://schemas.microsoft.com/office/powerpoint/2010/main" val="669030258"/>
      </p:ext>
    </p:extLst>
  </p:cSld>
  <p:clrMapOvr>
    <a:masterClrMapping/>
  </p:clrMapOvr>
  <p:transition advClick="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Framework Overview</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10</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56" y="1196752"/>
            <a:ext cx="8964488" cy="878352"/>
          </a:xfrm>
          <a:prstGeom prst="rect">
            <a:avLst/>
          </a:prstGeom>
        </p:spPr>
      </p:pic>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2204864"/>
                <a:ext cx="9036496" cy="4291602"/>
              </a:xfrm>
            </p:spPr>
            <p:txBody>
              <a:bodyPr>
                <a:normAutofit/>
              </a:bodyPr>
              <a:lstStyle/>
              <a:p>
                <a:pPr marL="0" indent="0">
                  <a:buNone/>
                </a:pPr>
                <a:r>
                  <a:rPr lang="en-US" sz="2400" dirty="0" smtClean="0">
                    <a:solidFill>
                      <a:schemeClr val="tx1"/>
                    </a:solidFill>
                    <a:latin typeface="Cambria" panose="02040503050406030204" pitchFamily="18" charset="0"/>
                  </a:rPr>
                  <a:t>Given a </a:t>
                </a:r>
                <a:r>
                  <a:rPr lang="en-US" sz="2400" i="1" dirty="0" smtClean="0">
                    <a:solidFill>
                      <a:schemeClr val="tx1"/>
                    </a:solidFill>
                    <a:latin typeface="Cambria" panose="02040503050406030204" pitchFamily="18" charset="0"/>
                  </a:rPr>
                  <a:t>mesh animation</a:t>
                </a:r>
                <a:r>
                  <a:rPr lang="en-US" sz="2400" dirty="0" smtClean="0">
                    <a:solidFill>
                      <a:schemeClr val="tx1"/>
                    </a:solidFill>
                    <a:latin typeface="Cambria" panose="02040503050406030204" pitchFamily="18" charset="0"/>
                  </a:rPr>
                  <a:t>: </a:t>
                </a:r>
                <a14:m>
                  <m:oMath xmlns:m="http://schemas.openxmlformats.org/officeDocument/2006/math">
                    <m:r>
                      <a:rPr lang="en-US" sz="2400" b="0" i="1" smtClean="0">
                        <a:solidFill>
                          <a:schemeClr val="tx1"/>
                        </a:solidFill>
                        <a:latin typeface="Cambria Math" panose="02040503050406030204" pitchFamily="18" charset="0"/>
                      </a:rPr>
                      <m:t>𝐴</m:t>
                    </m:r>
                    <m:r>
                      <a:rPr lang="en-US" sz="2400" b="0" i="1" smtClean="0">
                        <a:solidFill>
                          <a:schemeClr val="tx1"/>
                        </a:solidFill>
                        <a:latin typeface="Cambria Math" panose="02040503050406030204" pitchFamily="18" charset="0"/>
                      </a:rPr>
                      <m:t>=</m:t>
                    </m:r>
                    <m:d>
                      <m:dPr>
                        <m:begChr m:val="{"/>
                        <m:endChr m:val="}"/>
                        <m:ctrlPr>
                          <a:rPr lang="en-US" sz="2400" b="0" i="1" smtClean="0">
                            <a:solidFill>
                              <a:schemeClr val="tx1"/>
                            </a:solidFill>
                            <a:latin typeface="Cambria Math" panose="02040503050406030204" pitchFamily="18" charset="0"/>
                          </a:rPr>
                        </m:ctrlPr>
                      </m:dPr>
                      <m:e>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𝑝</m:t>
                            </m:r>
                          </m:e>
                          <m:sub>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b="0" i="1" smtClean="0">
                                <a:solidFill>
                                  <a:schemeClr val="tx1"/>
                                </a:solidFill>
                                <a:latin typeface="Cambria Math" panose="02040503050406030204" pitchFamily="18" charset="0"/>
                              </a:rPr>
                              <m:t>𝑘</m:t>
                            </m:r>
                          </m:sub>
                        </m:sSub>
                      </m:e>
                    </m:d>
                  </m:oMath>
                </a14:m>
                <a:r>
                  <a:rPr lang="en-US" sz="2400" dirty="0" smtClean="0">
                    <a:solidFill>
                      <a:schemeClr val="tx1"/>
                    </a:solidFill>
                    <a:latin typeface="Cambria" panose="02040503050406030204" pitchFamily="18" charset="0"/>
                  </a:rPr>
                  <a:t> with </a:t>
                </a:r>
                <a:r>
                  <a:rPr lang="en-US" sz="2400" i="1" dirty="0" smtClean="0">
                    <a:solidFill>
                      <a:schemeClr val="tx1"/>
                    </a:solidFill>
                    <a:latin typeface="Cambria" panose="02040503050406030204" pitchFamily="18" charset="0"/>
                  </a:rPr>
                  <a:t>rest-pose</a:t>
                </a:r>
                <a:r>
                  <a:rPr lang="en-US" sz="2400" dirty="0" smtClean="0">
                    <a:solidFill>
                      <a:schemeClr val="tx1"/>
                    </a:solidFill>
                    <a:latin typeface="Cambria" panose="02040503050406030204" pitchFamily="18" charset="0"/>
                  </a:rPr>
                  <a:t> </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oMath>
                </a14:m>
                <a:endParaRPr lang="en-US" sz="2400" dirty="0" smtClean="0">
                  <a:solidFill>
                    <a:schemeClr val="tx1"/>
                  </a:solidFill>
                  <a:latin typeface="Cambria" panose="02040503050406030204" pitchFamily="18" charset="0"/>
                </a:endParaRPr>
              </a:p>
              <a:p>
                <a:pPr marL="514350" indent="-514350">
                  <a:buFont typeface="+mj-lt"/>
                  <a:buAutoNum type="arabicParenR"/>
                </a:pPr>
                <a:endParaRPr lang="en-US" sz="2400" dirty="0" smtClean="0">
                  <a:solidFill>
                    <a:schemeClr val="tx1"/>
                  </a:solidFill>
                  <a:latin typeface="Cambria" panose="02040503050406030204" pitchFamily="18" charset="0"/>
                </a:endParaRPr>
              </a:p>
              <a:p>
                <a:pPr marL="514350" indent="-514350">
                  <a:buFont typeface="+mj-lt"/>
                  <a:buAutoNum type="arabicParenR"/>
                </a:pPr>
                <a:r>
                  <a:rPr lang="en-US" sz="2400" dirty="0" smtClean="0">
                    <a:solidFill>
                      <a:schemeClr val="tx1"/>
                    </a:solidFill>
                    <a:latin typeface="Cambria" panose="02040503050406030204" pitchFamily="18" charset="0"/>
                  </a:rPr>
                  <a:t>Feature Space </a:t>
                </a:r>
                <a:r>
                  <a:rPr lang="en-US" sz="2400" dirty="0">
                    <a:solidFill>
                      <a:schemeClr val="tx1"/>
                    </a:solidFill>
                    <a:latin typeface="Cambria" panose="02040503050406030204" pitchFamily="18" charset="0"/>
                  </a:rPr>
                  <a:t>of each </a:t>
                </a:r>
                <a:r>
                  <a:rPr lang="en-US" sz="2400" i="1" dirty="0">
                    <a:solidFill>
                      <a:schemeClr val="tx1"/>
                    </a:solidFill>
                    <a:latin typeface="Cambria" panose="02040503050406030204" pitchFamily="18" charset="0"/>
                  </a:rPr>
                  <a:t>pose</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𝑖</m:t>
                        </m:r>
                      </m:sub>
                    </m:sSub>
                  </m:oMath>
                </a14:m>
                <a:endParaRPr lang="en-US" sz="2400" dirty="0" smtClean="0">
                  <a:solidFill>
                    <a:schemeClr val="tx1"/>
                  </a:solidFill>
                  <a:latin typeface="Cambria" panose="02040503050406030204" pitchFamily="18" charset="0"/>
                </a:endParaRPr>
              </a:p>
              <a:p>
                <a:pPr marL="514350" indent="-514350">
                  <a:buFont typeface="+mj-lt"/>
                  <a:buAutoNum type="arabicParenR"/>
                </a:pPr>
                <a:endParaRPr lang="en-US" dirty="0">
                  <a:solidFill>
                    <a:schemeClr val="tx1"/>
                  </a:solidFill>
                  <a:latin typeface="Cambria" panose="02040503050406030204" pitchFamily="18" charset="0"/>
                </a:endParaRPr>
              </a:p>
              <a:p>
                <a:pPr marL="514350" indent="-514350">
                  <a:buFont typeface="+mj-lt"/>
                  <a:buAutoNum type="arabicParenR"/>
                </a:pPr>
                <a:r>
                  <a:rPr lang="en-US" sz="2400" dirty="0" smtClean="0">
                    <a:solidFill>
                      <a:schemeClr val="tx1"/>
                    </a:solidFill>
                    <a:latin typeface="Cambria" panose="02040503050406030204" pitchFamily="18" charset="0"/>
                  </a:rPr>
                  <a:t>Partitioning of each </a:t>
                </a:r>
                <a:r>
                  <a:rPr lang="en-US" sz="2400" i="1" dirty="0" smtClean="0">
                    <a:solidFill>
                      <a:schemeClr val="tx1"/>
                    </a:solidFill>
                    <a:latin typeface="Cambria" panose="02040503050406030204" pitchFamily="18" charset="0"/>
                  </a:rPr>
                  <a:t>pose</a:t>
                </a:r>
                <a14:m>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𝑝</m:t>
                        </m:r>
                      </m:e>
                      <m:sub>
                        <m:r>
                          <a:rPr lang="en-US" sz="2400" b="0" i="1" smtClean="0">
                            <a:solidFill>
                              <a:schemeClr val="tx1"/>
                            </a:solidFill>
                            <a:latin typeface="Cambria Math" panose="02040503050406030204" pitchFamily="18" charset="0"/>
                          </a:rPr>
                          <m:t>𝑖</m:t>
                        </m:r>
                      </m:sub>
                    </m:sSub>
                  </m:oMath>
                </a14:m>
                <a:endParaRPr lang="en-US" sz="2400" dirty="0" smtClean="0">
                  <a:solidFill>
                    <a:schemeClr val="tx1"/>
                  </a:solidFill>
                  <a:latin typeface="Cambria" panose="02040503050406030204" pitchFamily="18" charset="0"/>
                </a:endParaRPr>
              </a:p>
              <a:p>
                <a:pPr marL="514350" indent="-514350">
                  <a:buFont typeface="+mj-lt"/>
                  <a:buAutoNum type="arabicParenR"/>
                </a:pPr>
                <a:endParaRPr lang="en-US" sz="2400" dirty="0">
                  <a:solidFill>
                    <a:schemeClr val="tx1"/>
                  </a:solidFill>
                  <a:latin typeface="Cambria" panose="02040503050406030204" pitchFamily="18" charset="0"/>
                </a:endParaRPr>
              </a:p>
              <a:p>
                <a:pPr marL="514350" indent="-514350">
                  <a:buFont typeface="+mj-lt"/>
                  <a:buAutoNum type="arabicParenR"/>
                </a:pPr>
                <a:r>
                  <a:rPr lang="en-US" sz="2400" dirty="0" smtClean="0">
                    <a:solidFill>
                      <a:schemeClr val="tx1"/>
                    </a:solidFill>
                    <a:latin typeface="Cambria" panose="02040503050406030204" pitchFamily="18" charset="0"/>
                  </a:rPr>
                  <a:t>Over-Segmentation (</a:t>
                </a:r>
                <a:r>
                  <a:rPr lang="en-US" sz="2400" i="1" dirty="0" smtClean="0">
                    <a:solidFill>
                      <a:schemeClr val="tx1"/>
                    </a:solidFill>
                    <a:latin typeface="Cambria" panose="02040503050406030204" pitchFamily="18" charset="0"/>
                  </a:rPr>
                  <a:t>OS</a:t>
                </a:r>
                <a:r>
                  <a:rPr lang="en-US" sz="2400" dirty="0" smtClean="0">
                    <a:solidFill>
                      <a:schemeClr val="tx1"/>
                    </a:solidFill>
                    <a:latin typeface="Cambria" panose="02040503050406030204" pitchFamily="18" charset="0"/>
                  </a:rPr>
                  <a:t>)</a:t>
                </a:r>
              </a:p>
              <a:p>
                <a:pPr marL="514350" indent="-514350">
                  <a:buFont typeface="+mj-lt"/>
                  <a:buAutoNum type="arabicParenR"/>
                </a:pPr>
                <a:endParaRPr lang="en-US" sz="2400" dirty="0">
                  <a:solidFill>
                    <a:schemeClr val="tx1"/>
                  </a:solidFill>
                  <a:latin typeface="Cambria" panose="02040503050406030204" pitchFamily="18" charset="0"/>
                </a:endParaRPr>
              </a:p>
              <a:p>
                <a:pPr marL="514350" indent="-514350">
                  <a:buFont typeface="+mj-lt"/>
                  <a:buAutoNum type="arabicParenR"/>
                </a:pPr>
                <a:r>
                  <a:rPr lang="en-US" sz="2400" dirty="0" smtClean="0">
                    <a:solidFill>
                      <a:schemeClr val="tx1"/>
                    </a:solidFill>
                    <a:latin typeface="Cambria" panose="02040503050406030204" pitchFamily="18" charset="0"/>
                  </a:rPr>
                  <a:t>Progressive Simplification of OS</a:t>
                </a: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2204864"/>
                <a:ext cx="9036496" cy="4291602"/>
              </a:xfrm>
              <a:blipFill rotWithShape="0">
                <a:blip r:embed="rId3"/>
                <a:stretch>
                  <a:fillRect l="-1012" t="-1136"/>
                </a:stretch>
              </a:blipFill>
            </p:spPr>
            <p:txBody>
              <a:bodyPr/>
              <a:lstStyle/>
              <a:p>
                <a:r>
                  <a:rPr lang="en-US">
                    <a:noFill/>
                  </a:rPr>
                  <a:t> </a:t>
                </a:r>
              </a:p>
            </p:txBody>
          </p:sp>
        </mc:Fallback>
      </mc:AlternateContent>
      <p:grpSp>
        <p:nvGrpSpPr>
          <p:cNvPr id="11" name="Group 10"/>
          <p:cNvGrpSpPr/>
          <p:nvPr/>
        </p:nvGrpSpPr>
        <p:grpSpPr>
          <a:xfrm>
            <a:off x="4413509" y="4599340"/>
            <a:ext cx="4622987" cy="1169031"/>
            <a:chOff x="4411946" y="4599340"/>
            <a:chExt cx="4622987" cy="1169031"/>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1946" y="4599340"/>
              <a:ext cx="4622987" cy="1169031"/>
            </a:xfrm>
            <a:prstGeom prst="rect">
              <a:avLst/>
            </a:prstGeom>
          </p:spPr>
        </p:pic>
        <p:sp>
          <p:nvSpPr>
            <p:cNvPr id="10" name="TextBox 9"/>
            <p:cNvSpPr txBox="1"/>
            <p:nvPr/>
          </p:nvSpPr>
          <p:spPr>
            <a:xfrm>
              <a:off x="6444208" y="5360788"/>
              <a:ext cx="577402" cy="276999"/>
            </a:xfrm>
            <a:prstGeom prst="rect">
              <a:avLst/>
            </a:prstGeom>
            <a:noFill/>
          </p:spPr>
          <p:txBody>
            <a:bodyPr wrap="none" rtlCol="0">
              <a:spAutoFit/>
            </a:bodyPr>
            <a:lstStyle/>
            <a:p>
              <a:r>
                <a:rPr lang="en-US" sz="1200" dirty="0" smtClean="0">
                  <a:solidFill>
                    <a:schemeClr val="bg1"/>
                  </a:solidFill>
                  <a:latin typeface="Cambria" panose="02040503050406030204" pitchFamily="18" charset="0"/>
                </a:rPr>
                <a:t>OS(A)</a:t>
              </a:r>
              <a:endParaRPr lang="en-US" sz="1200" dirty="0">
                <a:solidFill>
                  <a:schemeClr val="bg1"/>
                </a:solidFill>
                <a:latin typeface="Cambria" panose="02040503050406030204" pitchFamily="18" charset="0"/>
              </a:endParaRPr>
            </a:p>
          </p:txBody>
        </p:sp>
      </p:grpSp>
    </p:spTree>
    <p:extLst>
      <p:ext uri="{BB962C8B-B14F-4D97-AF65-F5344CB8AC3E}">
        <p14:creationId xmlns:p14="http://schemas.microsoft.com/office/powerpoint/2010/main" val="2660445053"/>
      </p:ext>
    </p:extLst>
  </p:cSld>
  <p:clrMapOvr>
    <a:masterClrMapping/>
  </p:clrMapOvr>
  <p:transition advClick="0">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(1,2) Per-pose Partitioning</a:t>
            </a:r>
            <a:endParaRPr lang="en-US"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6" name="Content Placeholder 5"/>
              <p:cNvSpPr>
                <a:spLocks noGrp="1"/>
              </p:cNvSpPr>
              <p:nvPr>
                <p:ph sz="quarter" idx="1"/>
              </p:nvPr>
            </p:nvSpPr>
            <p:spPr>
              <a:xfrm>
                <a:off x="0" y="2492896"/>
                <a:ext cx="9036496" cy="4003570"/>
              </a:xfrm>
            </p:spPr>
            <p:txBody>
              <a:bodyPr>
                <a:normAutofit/>
              </a:bodyPr>
              <a:lstStyle/>
              <a:p>
                <a:pPr marL="514350" indent="-514350">
                  <a:buFont typeface="+mj-lt"/>
                  <a:buAutoNum type="arabicParenR"/>
                </a:pPr>
                <a:r>
                  <a:rPr lang="en-US" sz="2400" dirty="0" smtClean="0">
                    <a:latin typeface="Cambria" panose="02040503050406030204" pitchFamily="18" charset="0"/>
                  </a:rPr>
                  <a:t>Feature space computation</a:t>
                </a:r>
              </a:p>
              <a:p>
                <a:pPr marL="922338" lvl="1" indent="-457200"/>
                <a:r>
                  <a:rPr lang="en-US" sz="2000" dirty="0" smtClean="0">
                    <a:solidFill>
                      <a:schemeClr val="tx1"/>
                    </a:solidFill>
                    <a:latin typeface="Cambria" panose="02040503050406030204" pitchFamily="18" charset="0"/>
                  </a:rPr>
                  <a:t>deformation </a:t>
                </a:r>
                <a:r>
                  <a:rPr lang="en-US" sz="2000" dirty="0">
                    <a:solidFill>
                      <a:schemeClr val="tx1"/>
                    </a:solidFill>
                    <a:latin typeface="Cambria" panose="02040503050406030204" pitchFamily="18" charset="0"/>
                  </a:rPr>
                  <a:t>measure from reference </a:t>
                </a:r>
                <a:r>
                  <a:rPr lang="en-US" sz="2000" dirty="0" smtClean="0">
                    <a:solidFill>
                      <a:schemeClr val="tx1"/>
                    </a:solidFill>
                    <a:latin typeface="Cambria" panose="02040503050406030204" pitchFamily="18" charset="0"/>
                  </a:rPr>
                  <a:t>(</a:t>
                </a:r>
                <a14:m>
                  <m:oMath xmlns:m="http://schemas.openxmlformats.org/officeDocument/2006/math">
                    <m:sSub>
                      <m:sSubPr>
                        <m:ctrlPr>
                          <a:rPr lang="en-US" sz="2000" i="1" dirty="0" smtClean="0">
                            <a:solidFill>
                              <a:schemeClr val="tx1"/>
                            </a:solidFill>
                            <a:latin typeface="Cambria Math" panose="02040503050406030204" pitchFamily="18" charset="0"/>
                          </a:rPr>
                        </m:ctrlPr>
                      </m:sSubPr>
                      <m:e>
                        <m:r>
                          <a:rPr lang="en-US" sz="2000" b="0" i="1" dirty="0" smtClean="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0</m:t>
                        </m:r>
                      </m:sub>
                    </m:sSub>
                  </m:oMath>
                </a14:m>
                <a:r>
                  <a:rPr lang="en-US" sz="2000" i="1" dirty="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or</a:t>
                </a:r>
                <a:r>
                  <a:rPr lang="en-US" sz="2000" i="1" dirty="0">
                    <a:solidFill>
                      <a:schemeClr val="tx1"/>
                    </a:solidFill>
                    <a:latin typeface="Cambria" panose="02040503050406030204" pitchFamily="18" charset="0"/>
                  </a:rPr>
                  <a:t> </a:t>
                </a:r>
                <a14:m>
                  <m:oMath xmlns:m="http://schemas.openxmlformats.org/officeDocument/2006/math">
                    <m:sSub>
                      <m:sSubPr>
                        <m:ctrlPr>
                          <a:rPr lang="en-US"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𝑡</m:t>
                        </m:r>
                        <m:r>
                          <a:rPr lang="en-US" sz="2000" b="0" i="1" dirty="0" smtClean="0">
                            <a:solidFill>
                              <a:schemeClr val="tx1"/>
                            </a:solidFill>
                            <a:latin typeface="Cambria Math" panose="02040503050406030204" pitchFamily="18" charset="0"/>
                          </a:rPr>
                          <m:t>−1</m:t>
                        </m:r>
                      </m:sub>
                    </m:sSub>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to target pose </a:t>
                </a:r>
                <a:r>
                  <a:rPr lang="en-US" sz="2000" dirty="0" smtClean="0">
                    <a:solidFill>
                      <a:schemeClr val="tx1"/>
                    </a:solidFill>
                    <a:latin typeface="Cambria" panose="02040503050406030204" pitchFamily="18" charset="0"/>
                  </a:rPr>
                  <a:t>(</a:t>
                </a:r>
                <a14:m>
                  <m:oMath xmlns:m="http://schemas.openxmlformats.org/officeDocument/2006/math">
                    <m:sSub>
                      <m:sSubPr>
                        <m:ctrlPr>
                          <a:rPr lang="en-US"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𝑡</m:t>
                        </m:r>
                      </m:sub>
                    </m:sSub>
                  </m:oMath>
                </a14:m>
                <a:r>
                  <a:rPr lang="en-US" sz="2000" dirty="0" smtClean="0">
                    <a:solidFill>
                      <a:schemeClr val="tx1"/>
                    </a:solidFill>
                    <a:latin typeface="Cambria" panose="02040503050406030204" pitchFamily="18" charset="0"/>
                  </a:rPr>
                  <a:t>)</a:t>
                </a:r>
                <a:endParaRPr lang="en-US" sz="2000" dirty="0">
                  <a:solidFill>
                    <a:schemeClr val="tx1"/>
                  </a:solidFill>
                  <a:latin typeface="Cambria" panose="02040503050406030204" pitchFamily="18" charset="0"/>
                </a:endParaRPr>
              </a:p>
              <a:p>
                <a:pPr marL="922338" lvl="1" indent="-457200"/>
                <a:r>
                  <a:rPr lang="en-US" sz="2000" dirty="0">
                    <a:solidFill>
                      <a:schemeClr val="tx1"/>
                    </a:solidFill>
                    <a:latin typeface="Cambria" panose="02040503050406030204" pitchFamily="18" charset="0"/>
                  </a:rPr>
                  <a:t>deformation </a:t>
                </a:r>
                <a:r>
                  <a:rPr lang="en-US" sz="2000" dirty="0" smtClean="0">
                    <a:solidFill>
                      <a:schemeClr val="tx1"/>
                    </a:solidFill>
                    <a:latin typeface="Cambria" panose="02040503050406030204" pitchFamily="18" charset="0"/>
                  </a:rPr>
                  <a:t>gradient</a:t>
                </a:r>
                <a:r>
                  <a:rPr lang="en-US" sz="2000" baseline="30000" dirty="0" smtClean="0">
                    <a:solidFill>
                      <a:schemeClr val="accent5"/>
                    </a:solidFill>
                    <a:latin typeface="Cambria" panose="02040503050406030204" pitchFamily="18" charset="0"/>
                  </a:rPr>
                  <a:t>1</a:t>
                </a:r>
                <a:r>
                  <a:rPr lang="en-US" sz="2000" dirty="0" smtClean="0">
                    <a:solidFill>
                      <a:schemeClr val="tx1"/>
                    </a:solidFill>
                    <a:latin typeface="Cambria" panose="02040503050406030204" pitchFamily="18" charset="0"/>
                  </a:rPr>
                  <a:t> → </a:t>
                </a:r>
                <a:r>
                  <a:rPr lang="en-US" sz="2000" i="1" dirty="0" smtClean="0">
                    <a:solidFill>
                      <a:schemeClr val="tx1"/>
                    </a:solidFill>
                    <a:latin typeface="Cambria" panose="02040503050406030204" pitchFamily="18" charset="0"/>
                  </a:rPr>
                  <a:t>rotation angles</a:t>
                </a:r>
                <a:endParaRPr lang="en-US" sz="2000" dirty="0" smtClean="0">
                  <a:solidFill>
                    <a:schemeClr val="tx1"/>
                  </a:solidFill>
                  <a:latin typeface="Cambria" panose="02040503050406030204" pitchFamily="18" charset="0"/>
                </a:endParaRPr>
              </a:p>
              <a:p>
                <a:pPr marL="465138" lvl="1" indent="0">
                  <a:buNone/>
                </a:pPr>
                <a:endParaRPr lang="en-US" sz="2000" dirty="0">
                  <a:solidFill>
                    <a:schemeClr val="tx1"/>
                  </a:solidFill>
                  <a:latin typeface="Cambria" panose="02040503050406030204" pitchFamily="18" charset="0"/>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
              </p:nvPr>
            </p:nvSpPr>
            <p:spPr>
              <a:xfrm>
                <a:off x="0" y="2492896"/>
                <a:ext cx="9036496" cy="4003570"/>
              </a:xfrm>
              <a:blipFill rotWithShape="0">
                <a:blip r:embed="rId2"/>
                <a:stretch>
                  <a:fillRect l="-472" t="-1218"/>
                </a:stretch>
              </a:blipFill>
            </p:spPr>
            <p:txBody>
              <a:bodyPr/>
              <a:lstStyle/>
              <a:p>
                <a:r>
                  <a:rPr lang="en-US">
                    <a:noFill/>
                  </a:rPr>
                  <a:t> </a:t>
                </a:r>
              </a:p>
            </p:txBody>
          </p:sp>
        </mc:Fallback>
      </mc:AlternateContent>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11</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 y="1196753"/>
            <a:ext cx="8964488" cy="878352"/>
          </a:xfrm>
          <a:prstGeom prst="rect">
            <a:avLst/>
          </a:prstGeom>
        </p:spPr>
      </p:pic>
      <p:sp>
        <p:nvSpPr>
          <p:cNvPr id="3" name="Rounded Rectangle 2"/>
          <p:cNvSpPr/>
          <p:nvPr/>
        </p:nvSpPr>
        <p:spPr>
          <a:xfrm>
            <a:off x="35496" y="1052736"/>
            <a:ext cx="5112568" cy="1152128"/>
          </a:xfrm>
          <a:prstGeom prst="roundRect">
            <a:avLst/>
          </a:prstGeom>
          <a:noFill/>
          <a:ln>
            <a:solidFill>
              <a:srgbClr val="00B0F0"/>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11681" y="6093296"/>
            <a:ext cx="4871713" cy="502702"/>
          </a:xfrm>
          <a:prstGeom prst="rect">
            <a:avLst/>
          </a:prstGeom>
          <a:noFill/>
        </p:spPr>
        <p:txBody>
          <a:bodyPr wrap="square" rtlCol="0">
            <a:spAutoFit/>
          </a:bodyPr>
          <a:lstStyle/>
          <a:p>
            <a:r>
              <a:rPr lang="en-US" sz="1600" baseline="30000" dirty="0" smtClean="0">
                <a:solidFill>
                  <a:schemeClr val="accent5"/>
                </a:solidFill>
                <a:latin typeface="Cambria" panose="02040503050406030204" pitchFamily="18" charset="0"/>
              </a:rPr>
              <a:t>1</a:t>
            </a:r>
            <a:r>
              <a:rPr lang="en-US" sz="1600" dirty="0" smtClean="0">
                <a:latin typeface="Cambria" panose="02040503050406030204" pitchFamily="18" charset="0"/>
              </a:rPr>
              <a:t>[Sumner et al., TOG`04]</a:t>
            </a:r>
            <a:endParaRPr lang="en-US" sz="1600" baseline="30000" dirty="0" smtClean="0">
              <a:latin typeface="Cambria" panose="02040503050406030204" pitchFamily="18" charset="0"/>
            </a:endParaRPr>
          </a:p>
          <a:p>
            <a:pPr algn="ctr"/>
            <a:endParaRPr lang="en-US" sz="1600" baseline="30000" dirty="0">
              <a:latin typeface="Cambria" panose="02040503050406030204" pitchFamily="18" charset="0"/>
            </a:endParaRPr>
          </a:p>
        </p:txBody>
      </p:sp>
    </p:spTree>
    <p:extLst>
      <p:ext uri="{BB962C8B-B14F-4D97-AF65-F5344CB8AC3E}">
        <p14:creationId xmlns:p14="http://schemas.microsoft.com/office/powerpoint/2010/main" val="225287640"/>
      </p:ext>
    </p:extLst>
  </p:cSld>
  <p:clrMapOvr>
    <a:masterClrMapping/>
  </p:clrMapOvr>
  <p:transition advClick="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(1,2) Per-pose Partitioning</a:t>
            </a:r>
            <a:endParaRPr lang="en-US" dirty="0">
              <a:latin typeface="Cambria" panose="02040503050406030204" pitchFamily="18" charset="0"/>
            </a:endParaRPr>
          </a:p>
        </p:txBody>
      </p:sp>
      <mc:AlternateContent xmlns:mc="http://schemas.openxmlformats.org/markup-compatibility/2006">
        <mc:Choice xmlns:a14="http://schemas.microsoft.com/office/drawing/2010/main" Requires="a14">
          <p:sp>
            <p:nvSpPr>
              <p:cNvPr id="6" name="Content Placeholder 5"/>
              <p:cNvSpPr>
                <a:spLocks noGrp="1"/>
              </p:cNvSpPr>
              <p:nvPr>
                <p:ph sz="quarter" idx="1"/>
              </p:nvPr>
            </p:nvSpPr>
            <p:spPr>
              <a:xfrm>
                <a:off x="0" y="2492896"/>
                <a:ext cx="9036496" cy="4003570"/>
              </a:xfrm>
            </p:spPr>
            <p:txBody>
              <a:bodyPr>
                <a:normAutofit/>
              </a:bodyPr>
              <a:lstStyle/>
              <a:p>
                <a:pPr marL="514350" indent="-514350">
                  <a:buFont typeface="+mj-lt"/>
                  <a:buAutoNum type="arabicParenR"/>
                </a:pPr>
                <a:r>
                  <a:rPr lang="en-US" sz="2400" dirty="0" smtClean="0">
                    <a:latin typeface="Cambria" panose="02040503050406030204" pitchFamily="18" charset="0"/>
                  </a:rPr>
                  <a:t>Feature space computation</a:t>
                </a:r>
              </a:p>
              <a:p>
                <a:pPr marL="922338" lvl="1" indent="-457200"/>
                <a:r>
                  <a:rPr lang="en-US" sz="2000" dirty="0" smtClean="0">
                    <a:solidFill>
                      <a:schemeClr val="tx1"/>
                    </a:solidFill>
                    <a:latin typeface="Cambria" panose="02040503050406030204" pitchFamily="18" charset="0"/>
                  </a:rPr>
                  <a:t>deformation </a:t>
                </a:r>
                <a:r>
                  <a:rPr lang="en-US" sz="2000" dirty="0">
                    <a:solidFill>
                      <a:schemeClr val="tx1"/>
                    </a:solidFill>
                    <a:latin typeface="Cambria" panose="02040503050406030204" pitchFamily="18" charset="0"/>
                  </a:rPr>
                  <a:t>measure from reference </a:t>
                </a:r>
                <a:r>
                  <a:rPr lang="en-US" sz="2000" dirty="0" smtClean="0">
                    <a:solidFill>
                      <a:schemeClr val="tx1"/>
                    </a:solidFill>
                    <a:latin typeface="Cambria" panose="02040503050406030204" pitchFamily="18" charset="0"/>
                  </a:rPr>
                  <a:t>(</a:t>
                </a:r>
                <a14:m>
                  <m:oMath xmlns:m="http://schemas.openxmlformats.org/officeDocument/2006/math">
                    <m:sSub>
                      <m:sSubPr>
                        <m:ctrlPr>
                          <a:rPr lang="en-US" sz="2000" i="1" dirty="0" smtClean="0">
                            <a:solidFill>
                              <a:schemeClr val="tx1"/>
                            </a:solidFill>
                            <a:latin typeface="Cambria Math" panose="02040503050406030204" pitchFamily="18" charset="0"/>
                          </a:rPr>
                        </m:ctrlPr>
                      </m:sSubPr>
                      <m:e>
                        <m:r>
                          <a:rPr lang="en-US" sz="2000" b="0" i="1" dirty="0" smtClean="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0</m:t>
                        </m:r>
                      </m:sub>
                    </m:sSub>
                  </m:oMath>
                </a14:m>
                <a:r>
                  <a:rPr lang="en-US" sz="2000" i="1" dirty="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or</a:t>
                </a:r>
                <a:r>
                  <a:rPr lang="en-US" sz="2000" i="1" dirty="0">
                    <a:solidFill>
                      <a:schemeClr val="tx1"/>
                    </a:solidFill>
                    <a:latin typeface="Cambria" panose="02040503050406030204" pitchFamily="18" charset="0"/>
                  </a:rPr>
                  <a:t> </a:t>
                </a:r>
                <a14:m>
                  <m:oMath xmlns:m="http://schemas.openxmlformats.org/officeDocument/2006/math">
                    <m:sSub>
                      <m:sSubPr>
                        <m:ctrlPr>
                          <a:rPr lang="en-US"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𝑡</m:t>
                        </m:r>
                        <m:r>
                          <a:rPr lang="en-US" sz="2000" b="0" i="1" dirty="0" smtClean="0">
                            <a:solidFill>
                              <a:schemeClr val="tx1"/>
                            </a:solidFill>
                            <a:latin typeface="Cambria Math" panose="02040503050406030204" pitchFamily="18" charset="0"/>
                          </a:rPr>
                          <m:t>−1</m:t>
                        </m:r>
                      </m:sub>
                    </m:sSub>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to target pose </a:t>
                </a:r>
                <a:r>
                  <a:rPr lang="en-US" sz="2000" dirty="0" smtClean="0">
                    <a:solidFill>
                      <a:schemeClr val="tx1"/>
                    </a:solidFill>
                    <a:latin typeface="Cambria" panose="02040503050406030204" pitchFamily="18" charset="0"/>
                  </a:rPr>
                  <a:t>(</a:t>
                </a:r>
                <a14:m>
                  <m:oMath xmlns:m="http://schemas.openxmlformats.org/officeDocument/2006/math">
                    <m:sSub>
                      <m:sSubPr>
                        <m:ctrlPr>
                          <a:rPr lang="en-US"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𝑡</m:t>
                        </m:r>
                      </m:sub>
                    </m:sSub>
                  </m:oMath>
                </a14:m>
                <a:r>
                  <a:rPr lang="en-US" sz="2000" dirty="0" smtClean="0">
                    <a:solidFill>
                      <a:schemeClr val="tx1"/>
                    </a:solidFill>
                    <a:latin typeface="Cambria" panose="02040503050406030204" pitchFamily="18" charset="0"/>
                  </a:rPr>
                  <a:t>)</a:t>
                </a:r>
                <a:endParaRPr lang="en-US" sz="2000" dirty="0">
                  <a:solidFill>
                    <a:schemeClr val="tx1"/>
                  </a:solidFill>
                  <a:latin typeface="Cambria" panose="02040503050406030204" pitchFamily="18" charset="0"/>
                </a:endParaRPr>
              </a:p>
              <a:p>
                <a:pPr marL="922338" lvl="1" indent="-457200"/>
                <a:r>
                  <a:rPr lang="en-US" sz="2000" dirty="0">
                    <a:solidFill>
                      <a:schemeClr val="tx1"/>
                    </a:solidFill>
                    <a:latin typeface="Cambria" panose="02040503050406030204" pitchFamily="18" charset="0"/>
                  </a:rPr>
                  <a:t>deformation </a:t>
                </a:r>
                <a:r>
                  <a:rPr lang="en-US" sz="2000" dirty="0" smtClean="0">
                    <a:solidFill>
                      <a:schemeClr val="tx1"/>
                    </a:solidFill>
                    <a:latin typeface="Cambria" panose="02040503050406030204" pitchFamily="18" charset="0"/>
                  </a:rPr>
                  <a:t>gradient</a:t>
                </a:r>
                <a:r>
                  <a:rPr lang="en-US" sz="2000" baseline="30000" dirty="0" smtClean="0">
                    <a:solidFill>
                      <a:schemeClr val="accent5"/>
                    </a:solidFill>
                    <a:latin typeface="Cambria" panose="02040503050406030204" pitchFamily="18" charset="0"/>
                  </a:rPr>
                  <a:t>1</a:t>
                </a:r>
                <a:r>
                  <a:rPr lang="en-US" sz="2000" dirty="0" smtClean="0">
                    <a:solidFill>
                      <a:schemeClr val="tx1"/>
                    </a:solidFill>
                    <a:latin typeface="Cambria" panose="02040503050406030204" pitchFamily="18" charset="0"/>
                  </a:rPr>
                  <a:t> → </a:t>
                </a:r>
                <a:r>
                  <a:rPr lang="en-US" sz="2000" i="1" dirty="0" smtClean="0">
                    <a:solidFill>
                      <a:schemeClr val="tx1"/>
                    </a:solidFill>
                    <a:latin typeface="Cambria" panose="02040503050406030204" pitchFamily="18" charset="0"/>
                  </a:rPr>
                  <a:t>rotation angles</a:t>
                </a:r>
                <a:endParaRPr lang="en-US" sz="2000" dirty="0" smtClean="0">
                  <a:solidFill>
                    <a:schemeClr val="tx1"/>
                  </a:solidFill>
                  <a:latin typeface="Cambria" panose="02040503050406030204" pitchFamily="18" charset="0"/>
                </a:endParaRPr>
              </a:p>
              <a:p>
                <a:pPr marL="922338" lvl="1" indent="-457200"/>
                <a:endParaRPr lang="en-US" sz="2000" dirty="0">
                  <a:solidFill>
                    <a:schemeClr val="tx1"/>
                  </a:solidFill>
                  <a:latin typeface="Cambria" panose="02040503050406030204" pitchFamily="18" charset="0"/>
                </a:endParaRPr>
              </a:p>
              <a:p>
                <a:pPr marL="514350" indent="-514350">
                  <a:buFont typeface="+mj-lt"/>
                  <a:buAutoNum type="arabicParenR"/>
                </a:pPr>
                <a:r>
                  <a:rPr lang="en-US" sz="2400" dirty="0" smtClean="0">
                    <a:latin typeface="Cambria" panose="02040503050406030204" pitchFamily="18" charset="0"/>
                  </a:rPr>
                  <a:t>Partitioning computation</a:t>
                </a:r>
              </a:p>
              <a:p>
                <a:pPr marL="922338" lvl="1" indent="-457200"/>
                <a:r>
                  <a:rPr lang="en-US" sz="2000" dirty="0" smtClean="0">
                    <a:solidFill>
                      <a:schemeClr val="tx1"/>
                    </a:solidFill>
                    <a:latin typeface="Cambria" panose="02040503050406030204" pitchFamily="18" charset="0"/>
                  </a:rPr>
                  <a:t>pose independence (</a:t>
                </a:r>
                <a:r>
                  <a:rPr lang="en-US" sz="2000" i="1" dirty="0" smtClean="0">
                    <a:solidFill>
                      <a:schemeClr val="tx1"/>
                    </a:solidFill>
                    <a:latin typeface="Cambria" panose="02040503050406030204" pitchFamily="18" charset="0"/>
                  </a:rPr>
                  <a:t>parallelism</a:t>
                </a:r>
                <a:r>
                  <a:rPr lang="en-US" sz="2000" dirty="0" smtClean="0">
                    <a:solidFill>
                      <a:schemeClr val="tx1"/>
                    </a:solidFill>
                    <a:latin typeface="Cambria" panose="02040503050406030204" pitchFamily="18" charset="0"/>
                  </a:rPr>
                  <a:t>)</a:t>
                </a:r>
                <a:endParaRPr lang="en-US" sz="2000" dirty="0" smtClean="0">
                  <a:solidFill>
                    <a:schemeClr val="tx1"/>
                  </a:solidFill>
                  <a:latin typeface="Cambria" panose="02040503050406030204" pitchFamily="18" charset="0"/>
                </a:endParaRPr>
              </a:p>
              <a:p>
                <a:pPr marL="922338" lvl="1" indent="-457200"/>
                <a:r>
                  <a:rPr lang="en-US" sz="2000" i="1" dirty="0" smtClean="0">
                    <a:solidFill>
                      <a:schemeClr val="tx1"/>
                    </a:solidFill>
                    <a:latin typeface="Cambria" panose="02040503050406030204" pitchFamily="18" charset="0"/>
                  </a:rPr>
                  <a:t>top-down </a:t>
                </a:r>
                <a:r>
                  <a:rPr lang="en-US" sz="2000" i="1" dirty="0">
                    <a:solidFill>
                      <a:schemeClr val="tx1"/>
                    </a:solidFill>
                    <a:latin typeface="Cambria" panose="02040503050406030204" pitchFamily="18" charset="0"/>
                  </a:rPr>
                  <a:t>hierarchical </a:t>
                </a:r>
                <a:r>
                  <a:rPr lang="en-US" sz="2000" dirty="0" smtClean="0">
                    <a:solidFill>
                      <a:schemeClr val="tx1"/>
                    </a:solidFill>
                    <a:latin typeface="Cambria" panose="02040503050406030204" pitchFamily="18" charset="0"/>
                  </a:rPr>
                  <a:t>clustering</a:t>
                </a:r>
                <a:r>
                  <a:rPr lang="en-US" sz="2000" baseline="30000" dirty="0" smtClean="0">
                    <a:solidFill>
                      <a:schemeClr val="accent5"/>
                    </a:solidFill>
                    <a:latin typeface="Cambria" panose="02040503050406030204" pitchFamily="18" charset="0"/>
                  </a:rPr>
                  <a:t>2</a:t>
                </a:r>
                <a:endParaRPr lang="el-GR" sz="2000" baseline="30000" dirty="0" smtClean="0">
                  <a:solidFill>
                    <a:schemeClr val="accent5"/>
                  </a:solidFill>
                  <a:latin typeface="Cambria" panose="02040503050406030204" pitchFamily="18" charset="0"/>
                </a:endParaRPr>
              </a:p>
              <a:p>
                <a:pPr marL="922338" lvl="1" indent="-457200"/>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𝑖</m:t>
                        </m:r>
                      </m:sub>
                    </m:sSub>
                    <m:r>
                      <a:rPr lang="en-US" sz="2000" b="0" i="1" smtClean="0">
                        <a:solidFill>
                          <a:schemeClr val="tx1"/>
                        </a:solidFill>
                        <a:latin typeface="Cambria Math" panose="02040503050406030204" pitchFamily="18" charset="0"/>
                      </a:rPr>
                      <m:t>=</m:t>
                    </m:r>
                    <m:d>
                      <m:dPr>
                        <m:begChr m:val="{"/>
                        <m:endChr m:val="}"/>
                        <m:ctrlPr>
                          <a:rPr lang="en-US" sz="2000" b="0" i="1" smtClean="0">
                            <a:solidFill>
                              <a:schemeClr val="tx1"/>
                            </a:solidFill>
                            <a:latin typeface="Cambria Math" panose="02040503050406030204" pitchFamily="18" charset="0"/>
                          </a:rPr>
                        </m:ctrlPr>
                      </m:dPr>
                      <m:e>
                        <m:sSubSup>
                          <m:sSubSupPr>
                            <m:ctrlPr>
                              <a:rPr lang="en-US" sz="2000" b="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𝑖</m:t>
                            </m:r>
                          </m:sub>
                          <m:sup>
                            <m:r>
                              <a:rPr lang="en-US" sz="2000" b="0" i="1" smtClean="0">
                                <a:solidFill>
                                  <a:schemeClr val="tx1"/>
                                </a:solidFill>
                                <a:latin typeface="Cambria Math" panose="02040503050406030204" pitchFamily="18" charset="0"/>
                              </a:rPr>
                              <m:t>0</m:t>
                            </m:r>
                          </m:sup>
                        </m:sSubSup>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rPr>
                              <m:t>𝐶</m:t>
                            </m:r>
                          </m:e>
                          <m:sub>
                            <m:r>
                              <a:rPr lang="en-US" sz="2000" i="1">
                                <a:solidFill>
                                  <a:schemeClr val="tx1"/>
                                </a:solidFill>
                                <a:latin typeface="Cambria Math" panose="02040503050406030204" pitchFamily="18" charset="0"/>
                              </a:rPr>
                              <m:t>𝑖</m:t>
                            </m:r>
                          </m:sub>
                          <m:sup>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𝑙</m:t>
                                </m:r>
                              </m:e>
                              <m:sub>
                                <m:r>
                                  <a:rPr lang="en-US" sz="2000" b="0" i="1" smtClean="0">
                                    <a:solidFill>
                                      <a:schemeClr val="tx1"/>
                                    </a:solidFill>
                                    <a:latin typeface="Cambria Math" panose="02040503050406030204" pitchFamily="18" charset="0"/>
                                  </a:rPr>
                                  <m:t>𝑖</m:t>
                                </m:r>
                              </m:sub>
                            </m:sSub>
                          </m:sup>
                        </m:sSubSup>
                      </m:e>
                    </m:d>
                    <m:r>
                      <a:rPr lang="en-US" sz="2000" b="0" i="1" smtClean="0">
                        <a:solidFill>
                          <a:schemeClr val="tx1"/>
                        </a:solidFill>
                        <a:latin typeface="Cambria Math" panose="02040503050406030204" pitchFamily="18" charset="0"/>
                      </a:rPr>
                      <m:t>,</m:t>
                    </m:r>
                    <m:r>
                      <a:rPr lang="en-US" sz="2000" i="1">
                        <a:solidFill>
                          <a:schemeClr val="tx1"/>
                        </a:solidFill>
                        <a:latin typeface="Cambria Math" panose="02040503050406030204" pitchFamily="18" charset="0"/>
                        <a:ea typeface="Cambria Math" panose="02040503050406030204" pitchFamily="18" charset="0"/>
                      </a:rPr>
                      <m:t>∀</m:t>
                    </m:r>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𝑖</m:t>
                        </m:r>
                      </m:sub>
                    </m:sSub>
                    <m:r>
                      <a:rPr lang="en-US" sz="2000" i="1" smtClean="0">
                        <a:solidFill>
                          <a:schemeClr val="tx1"/>
                        </a:solidFill>
                        <a:latin typeface="Cambria Math" panose="02040503050406030204" pitchFamily="18" charset="0"/>
                        <a:ea typeface="Cambria Math" panose="02040503050406030204" pitchFamily="18" charset="0"/>
                      </a:rPr>
                      <m:t>∈</m:t>
                    </m:r>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a:rPr lang="en-US" sz="2000" b="0" i="1" smtClean="0">
                            <a:solidFill>
                              <a:schemeClr val="tx1"/>
                            </a:solidFill>
                            <a:latin typeface="Cambria Math" panose="02040503050406030204" pitchFamily="18" charset="0"/>
                            <a:ea typeface="Cambria Math" panose="02040503050406030204" pitchFamily="18" charset="0"/>
                          </a:rPr>
                          <m:t>1,⋯,</m:t>
                        </m:r>
                        <m:r>
                          <a:rPr lang="en-US" sz="2000" b="0" i="1" smtClean="0">
                            <a:solidFill>
                              <a:schemeClr val="tx1"/>
                            </a:solidFill>
                            <a:latin typeface="Cambria Math" panose="02040503050406030204" pitchFamily="18" charset="0"/>
                            <a:ea typeface="Cambria Math" panose="02040503050406030204" pitchFamily="18" charset="0"/>
                          </a:rPr>
                          <m:t>𝑘</m:t>
                        </m:r>
                      </m:e>
                    </m:d>
                  </m:oMath>
                </a14:m>
                <a:endParaRPr lang="en-US" sz="2200" dirty="0">
                  <a:solidFill>
                    <a:schemeClr val="tx1"/>
                  </a:solidFill>
                  <a:latin typeface="Cambria" panose="02040503050406030204" pitchFamily="18" charset="0"/>
                </a:endParaRPr>
              </a:p>
            </p:txBody>
          </p:sp>
        </mc:Choice>
        <mc:Fallback>
          <p:sp>
            <p:nvSpPr>
              <p:cNvPr id="6" name="Content Placeholder 5"/>
              <p:cNvSpPr>
                <a:spLocks noGrp="1" noRot="1" noChangeAspect="1" noMove="1" noResize="1" noEditPoints="1" noAdjustHandles="1" noChangeArrowheads="1" noChangeShapeType="1" noTextEdit="1"/>
              </p:cNvSpPr>
              <p:nvPr>
                <p:ph sz="quarter" idx="1"/>
              </p:nvPr>
            </p:nvSpPr>
            <p:spPr>
              <a:xfrm>
                <a:off x="0" y="2492896"/>
                <a:ext cx="9036496" cy="4003570"/>
              </a:xfrm>
              <a:blipFill rotWithShape="0">
                <a:blip r:embed="rId2"/>
                <a:stretch>
                  <a:fillRect l="-472" t="-1218"/>
                </a:stretch>
              </a:blipFill>
            </p:spPr>
            <p:txBody>
              <a:bodyPr/>
              <a:lstStyle/>
              <a:p>
                <a:r>
                  <a:rPr lang="en-US">
                    <a:noFill/>
                  </a:rPr>
                  <a:t> </a:t>
                </a:r>
              </a:p>
            </p:txBody>
          </p:sp>
        </mc:Fallback>
      </mc:AlternateContent>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12</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 y="1196753"/>
            <a:ext cx="8964488" cy="878352"/>
          </a:xfrm>
          <a:prstGeom prst="rect">
            <a:avLst/>
          </a:prstGeom>
        </p:spPr>
      </p:pic>
      <p:sp>
        <p:nvSpPr>
          <p:cNvPr id="3" name="Rounded Rectangle 2"/>
          <p:cNvSpPr/>
          <p:nvPr/>
        </p:nvSpPr>
        <p:spPr>
          <a:xfrm>
            <a:off x="35496" y="1052736"/>
            <a:ext cx="5112568" cy="1152128"/>
          </a:xfrm>
          <a:prstGeom prst="roundRect">
            <a:avLst/>
          </a:prstGeom>
          <a:noFill/>
          <a:ln>
            <a:solidFill>
              <a:srgbClr val="00B0F0"/>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11681" y="6093296"/>
            <a:ext cx="4871713" cy="502702"/>
          </a:xfrm>
          <a:prstGeom prst="rect">
            <a:avLst/>
          </a:prstGeom>
          <a:noFill/>
        </p:spPr>
        <p:txBody>
          <a:bodyPr wrap="square" rtlCol="0">
            <a:spAutoFit/>
          </a:bodyPr>
          <a:lstStyle/>
          <a:p>
            <a:r>
              <a:rPr lang="en-US" sz="1600" baseline="30000" dirty="0" smtClean="0">
                <a:solidFill>
                  <a:schemeClr val="accent5"/>
                </a:solidFill>
                <a:latin typeface="Cambria" panose="02040503050406030204" pitchFamily="18" charset="0"/>
              </a:rPr>
              <a:t>1</a:t>
            </a:r>
            <a:r>
              <a:rPr lang="en-US" sz="1600" dirty="0" smtClean="0">
                <a:latin typeface="Cambria" panose="02040503050406030204" pitchFamily="18" charset="0"/>
              </a:rPr>
              <a:t>[Sumner et al., TOG`04], </a:t>
            </a:r>
            <a:r>
              <a:rPr lang="en-US" sz="1600" baseline="30000" dirty="0" smtClean="0">
                <a:solidFill>
                  <a:schemeClr val="accent5"/>
                </a:solidFill>
                <a:latin typeface="Cambria" panose="02040503050406030204" pitchFamily="18" charset="0"/>
              </a:rPr>
              <a:t>2</a:t>
            </a:r>
            <a:r>
              <a:rPr lang="en-US" sz="1600" dirty="0">
                <a:latin typeface="Cambria" panose="02040503050406030204" pitchFamily="18" charset="0"/>
              </a:rPr>
              <a:t>[</a:t>
            </a:r>
            <a:r>
              <a:rPr lang="en-US" sz="1600" dirty="0" err="1">
                <a:latin typeface="Cambria" panose="02040503050406030204" pitchFamily="18" charset="0"/>
              </a:rPr>
              <a:t>Günther</a:t>
            </a:r>
            <a:r>
              <a:rPr lang="en-US" sz="1600" dirty="0">
                <a:latin typeface="Cambria" panose="02040503050406030204" pitchFamily="18" charset="0"/>
              </a:rPr>
              <a:t> et al., CGF'06</a:t>
            </a:r>
            <a:r>
              <a:rPr lang="en-US" sz="1600" dirty="0" smtClean="0">
                <a:latin typeface="Cambria" panose="02040503050406030204" pitchFamily="18" charset="0"/>
              </a:rPr>
              <a:t>]</a:t>
            </a:r>
            <a:endParaRPr lang="en-US" sz="1600" baseline="30000" dirty="0">
              <a:latin typeface="Cambria" panose="02040503050406030204" pitchFamily="18" charset="0"/>
            </a:endParaRPr>
          </a:p>
          <a:p>
            <a:pPr algn="ctr"/>
            <a:endParaRPr lang="en-US" sz="1600" baseline="30000" dirty="0">
              <a:latin typeface="Cambria" panose="02040503050406030204" pitchFamily="18" charset="0"/>
            </a:endParaRPr>
          </a:p>
        </p:txBody>
      </p:sp>
    </p:spTree>
    <p:extLst>
      <p:ext uri="{BB962C8B-B14F-4D97-AF65-F5344CB8AC3E}">
        <p14:creationId xmlns:p14="http://schemas.microsoft.com/office/powerpoint/2010/main" val="2620884886"/>
      </p:ext>
    </p:extLst>
  </p:cSld>
  <p:clrMapOvr>
    <a:masterClrMapping/>
  </p:clrMapOvr>
  <p:transition advClick="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(3</a:t>
            </a:r>
            <a:r>
              <a:rPr lang="en-US" dirty="0">
                <a:latin typeface="Cambria" panose="02040503050406030204" pitchFamily="18" charset="0"/>
              </a:rPr>
              <a:t>) Pose </a:t>
            </a:r>
            <a:r>
              <a:rPr lang="en-US" dirty="0" smtClean="0">
                <a:latin typeface="Cambria" panose="02040503050406030204" pitchFamily="18" charset="0"/>
              </a:rPr>
              <a:t>Partitioning-aware </a:t>
            </a:r>
            <a:r>
              <a:rPr lang="en-US" dirty="0">
                <a:latin typeface="Cambria" panose="02040503050406030204" pitchFamily="18" charset="0"/>
              </a:rPr>
              <a:t>OS</a:t>
            </a: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13</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1196753"/>
            <a:ext cx="8964488" cy="878352"/>
          </a:xfrm>
          <a:prstGeom prst="rect">
            <a:avLst/>
          </a:prstGeom>
        </p:spPr>
      </p:pic>
      <p:sp>
        <p:nvSpPr>
          <p:cNvPr id="3" name="Rounded Rectangle 2"/>
          <p:cNvSpPr/>
          <p:nvPr/>
        </p:nvSpPr>
        <p:spPr>
          <a:xfrm flipH="1">
            <a:off x="5148064" y="1052736"/>
            <a:ext cx="1584176" cy="1152128"/>
          </a:xfrm>
          <a:prstGeom prst="roundRect">
            <a:avLst/>
          </a:prstGeom>
          <a:noFill/>
          <a:ln>
            <a:solidFill>
              <a:srgbClr val="00B0F0"/>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2396609"/>
                <a:ext cx="9036496" cy="4099857"/>
              </a:xfrm>
            </p:spPr>
            <p:txBody>
              <a:bodyPr>
                <a:normAutofit/>
              </a:bodyPr>
              <a:lstStyle/>
              <a:p>
                <a:r>
                  <a:rPr lang="en-US" sz="2400" dirty="0" smtClean="0">
                    <a:latin typeface="Cambria" panose="02040503050406030204" pitchFamily="18" charset="0"/>
                  </a:rPr>
                  <a:t>Cluster Animation Vector (CAV)</a:t>
                </a:r>
              </a:p>
              <a:p>
                <a:pPr marL="922338" lvl="1" indent="-457200"/>
                <a14:m>
                  <m:oMath xmlns:m="http://schemas.openxmlformats.org/officeDocument/2006/math">
                    <m:r>
                      <a:rPr lang="en-US" sz="2000" i="1" dirty="0">
                        <a:solidFill>
                          <a:schemeClr val="tx1"/>
                        </a:solidFill>
                        <a:latin typeface="Cambria Math" panose="02040503050406030204" pitchFamily="18" charset="0"/>
                        <a:ea typeface="Cambria Math" panose="02040503050406030204" pitchFamily="18" charset="0"/>
                      </a:rPr>
                      <m:t>∀</m:t>
                    </m:r>
                    <m:r>
                      <a:rPr lang="en-US" sz="2000" b="0" i="1" dirty="0" smtClean="0">
                        <a:solidFill>
                          <a:schemeClr val="tx1"/>
                        </a:solidFill>
                        <a:latin typeface="Cambria Math" panose="02040503050406030204" pitchFamily="18" charset="0"/>
                        <a:ea typeface="Cambria Math" panose="02040503050406030204" pitchFamily="18" charset="0"/>
                      </a:rPr>
                      <m:t>𝑣</m:t>
                    </m:r>
                    <m:r>
                      <a:rPr lang="en-US" sz="2000" i="1" dirty="0">
                        <a:solidFill>
                          <a:schemeClr val="tx1"/>
                        </a:solidFill>
                        <a:latin typeface="Cambria Math" panose="02040503050406030204" pitchFamily="18" charset="0"/>
                        <a:ea typeface="Cambria Math" panose="02040503050406030204" pitchFamily="18" charset="0"/>
                      </a:rPr>
                      <m:t>∈</m:t>
                    </m:r>
                    <m:r>
                      <a:rPr lang="en-US" sz="2000" i="1" dirty="0">
                        <a:solidFill>
                          <a:schemeClr val="tx1"/>
                        </a:solidFill>
                        <a:latin typeface="Cambria Math" panose="02040503050406030204" pitchFamily="18" charset="0"/>
                        <a:ea typeface="Cambria Math" panose="02040503050406030204" pitchFamily="18" charset="0"/>
                      </a:rPr>
                      <m:t>𝑉</m:t>
                    </m:r>
                    <m:r>
                      <a:rPr lang="en-US" sz="2000" b="0" i="1" dirty="0" smtClean="0">
                        <a:solidFill>
                          <a:schemeClr val="tx1"/>
                        </a:solidFill>
                        <a:latin typeface="Cambria Math" panose="02040503050406030204" pitchFamily="18" charset="0"/>
                        <a:ea typeface="Cambria Math" panose="02040503050406030204" pitchFamily="18" charset="0"/>
                      </a:rPr>
                      <m:t>:</m:t>
                    </m:r>
                    <m:r>
                      <a:rPr lang="en-US" sz="2000" b="0" i="1" dirty="0" smtClean="0">
                        <a:solidFill>
                          <a:schemeClr val="tx1"/>
                        </a:solidFill>
                        <a:latin typeface="Cambria Math" panose="02040503050406030204" pitchFamily="18" charset="0"/>
                        <a:ea typeface="Cambria Math" panose="02040503050406030204" pitchFamily="18" charset="0"/>
                      </a:rPr>
                      <m:t>𝑐𝑎𝑣</m:t>
                    </m:r>
                    <m:d>
                      <m:dPr>
                        <m:ctrlPr>
                          <a:rPr lang="en-US" sz="2000" b="0" i="1" dirty="0" smtClean="0">
                            <a:solidFill>
                              <a:schemeClr val="tx1"/>
                            </a:solidFill>
                            <a:latin typeface="Cambria Math" panose="02040503050406030204" pitchFamily="18" charset="0"/>
                            <a:ea typeface="Cambria Math" panose="02040503050406030204" pitchFamily="18" charset="0"/>
                          </a:rPr>
                        </m:ctrlPr>
                      </m:dPr>
                      <m:e>
                        <m:r>
                          <a:rPr lang="en-US" sz="2000" b="0" i="1" dirty="0" smtClean="0">
                            <a:solidFill>
                              <a:schemeClr val="tx1"/>
                            </a:solidFill>
                            <a:latin typeface="Cambria Math" panose="02040503050406030204" pitchFamily="18" charset="0"/>
                            <a:ea typeface="Cambria Math" panose="02040503050406030204" pitchFamily="18" charset="0"/>
                          </a:rPr>
                          <m:t>𝑣</m:t>
                        </m:r>
                      </m:e>
                    </m:d>
                    <m:r>
                      <a:rPr lang="en-US" sz="2000" b="0" i="1" dirty="0" smtClean="0">
                        <a:solidFill>
                          <a:schemeClr val="tx1"/>
                        </a:solidFill>
                        <a:latin typeface="Cambria Math" panose="02040503050406030204" pitchFamily="18" charset="0"/>
                        <a:ea typeface="Cambria Math" panose="02040503050406030204" pitchFamily="18" charset="0"/>
                      </a:rPr>
                      <m:t>=</m:t>
                    </m:r>
                    <m:d>
                      <m:dPr>
                        <m:begChr m:val="{"/>
                        <m:endChr m:val="}"/>
                        <m:ctrlPr>
                          <a:rPr lang="en-US" sz="2000" b="0" i="1" dirty="0" smtClean="0">
                            <a:solidFill>
                              <a:schemeClr val="tx1"/>
                            </a:solidFill>
                            <a:latin typeface="Cambria Math" panose="02040503050406030204" pitchFamily="18" charset="0"/>
                            <a:ea typeface="Cambria Math" panose="02040503050406030204" pitchFamily="18" charset="0"/>
                          </a:rPr>
                        </m:ctrlPr>
                      </m:dPr>
                      <m:e>
                        <m:sSub>
                          <m:sSubPr>
                            <m:ctrlPr>
                              <a:rPr lang="en-US" sz="2000" b="0" i="1" dirty="0" smtClean="0">
                                <a:solidFill>
                                  <a:schemeClr val="tx1"/>
                                </a:solidFill>
                                <a:latin typeface="Cambria Math" panose="02040503050406030204" pitchFamily="18" charset="0"/>
                                <a:ea typeface="Cambria Math" panose="02040503050406030204" pitchFamily="18" charset="0"/>
                              </a:rPr>
                            </m:ctrlPr>
                          </m:sSubPr>
                          <m:e>
                            <m:r>
                              <a:rPr lang="en-US" sz="2000" b="0" i="1" dirty="0" smtClean="0">
                                <a:solidFill>
                                  <a:schemeClr val="tx1"/>
                                </a:solidFill>
                                <a:latin typeface="Cambria Math" panose="02040503050406030204" pitchFamily="18" charset="0"/>
                                <a:ea typeface="Cambria Math" panose="02040503050406030204" pitchFamily="18" charset="0"/>
                              </a:rPr>
                              <m:t>𝑚</m:t>
                            </m:r>
                          </m:e>
                          <m:sub>
                            <m:r>
                              <a:rPr lang="en-US" sz="2000" b="0" i="1" dirty="0" smtClean="0">
                                <a:solidFill>
                                  <a:schemeClr val="tx1"/>
                                </a:solidFill>
                                <a:latin typeface="Cambria Math" panose="02040503050406030204" pitchFamily="18" charset="0"/>
                                <a:ea typeface="Cambria Math" panose="02040503050406030204" pitchFamily="18" charset="0"/>
                              </a:rPr>
                              <m:t>1</m:t>
                            </m:r>
                          </m:sub>
                        </m:sSub>
                        <m:r>
                          <a:rPr lang="en-US" sz="2000" b="0" i="1" dirty="0" smtClean="0">
                            <a:solidFill>
                              <a:schemeClr val="tx1"/>
                            </a:solidFill>
                            <a:latin typeface="Cambria Math" panose="02040503050406030204" pitchFamily="18" charset="0"/>
                            <a:ea typeface="Cambria Math" panose="02040503050406030204" pitchFamily="18" charset="0"/>
                          </a:rPr>
                          <m:t>,</m:t>
                        </m:r>
                        <m:sSub>
                          <m:sSubPr>
                            <m:ctrlPr>
                              <a:rPr lang="en-US" sz="2000" i="1" dirty="0">
                                <a:solidFill>
                                  <a:schemeClr val="tx1"/>
                                </a:solidFill>
                                <a:latin typeface="Cambria Math" panose="02040503050406030204" pitchFamily="18" charset="0"/>
                                <a:ea typeface="Cambria Math" panose="02040503050406030204" pitchFamily="18" charset="0"/>
                              </a:rPr>
                            </m:ctrlPr>
                          </m:sSubPr>
                          <m:e>
                            <m:r>
                              <a:rPr lang="en-US" sz="2000" i="1" dirty="0">
                                <a:solidFill>
                                  <a:schemeClr val="tx1"/>
                                </a:solidFill>
                                <a:latin typeface="Cambria Math" panose="02040503050406030204" pitchFamily="18" charset="0"/>
                                <a:ea typeface="Cambria Math" panose="02040503050406030204" pitchFamily="18" charset="0"/>
                              </a:rPr>
                              <m:t>𝑚</m:t>
                            </m:r>
                          </m:e>
                          <m:sub>
                            <m:r>
                              <a:rPr lang="en-US" sz="2000" b="0" i="1" dirty="0" smtClean="0">
                                <a:solidFill>
                                  <a:schemeClr val="tx1"/>
                                </a:solidFill>
                                <a:latin typeface="Cambria Math" panose="02040503050406030204" pitchFamily="18" charset="0"/>
                                <a:ea typeface="Cambria Math" panose="02040503050406030204" pitchFamily="18" charset="0"/>
                              </a:rPr>
                              <m:t>2</m:t>
                            </m:r>
                          </m:sub>
                        </m:sSub>
                        <m:r>
                          <a:rPr lang="en-US" sz="2000" b="0" i="1" dirty="0" smtClean="0">
                            <a:solidFill>
                              <a:schemeClr val="tx1"/>
                            </a:solidFill>
                            <a:latin typeface="Cambria Math" panose="02040503050406030204" pitchFamily="18" charset="0"/>
                            <a:ea typeface="Cambria Math" panose="02040503050406030204" pitchFamily="18" charset="0"/>
                          </a:rPr>
                          <m:t>,⋯,</m:t>
                        </m:r>
                        <m:sSub>
                          <m:sSubPr>
                            <m:ctrlPr>
                              <a:rPr lang="en-US" sz="2000" i="1" dirty="0">
                                <a:solidFill>
                                  <a:schemeClr val="tx1"/>
                                </a:solidFill>
                                <a:latin typeface="Cambria Math" panose="02040503050406030204" pitchFamily="18" charset="0"/>
                                <a:ea typeface="Cambria Math" panose="02040503050406030204" pitchFamily="18" charset="0"/>
                              </a:rPr>
                            </m:ctrlPr>
                          </m:sSubPr>
                          <m:e>
                            <m:r>
                              <a:rPr lang="en-US" sz="2000" i="1" dirty="0">
                                <a:solidFill>
                                  <a:schemeClr val="tx1"/>
                                </a:solidFill>
                                <a:latin typeface="Cambria Math" panose="02040503050406030204" pitchFamily="18" charset="0"/>
                                <a:ea typeface="Cambria Math" panose="02040503050406030204" pitchFamily="18" charset="0"/>
                              </a:rPr>
                              <m:t>𝑚</m:t>
                            </m:r>
                          </m:e>
                          <m:sub>
                            <m:r>
                              <a:rPr lang="en-US" sz="2000" b="0" i="1" dirty="0" smtClean="0">
                                <a:solidFill>
                                  <a:schemeClr val="tx1"/>
                                </a:solidFill>
                                <a:latin typeface="Cambria Math" panose="02040503050406030204" pitchFamily="18" charset="0"/>
                                <a:ea typeface="Cambria Math" panose="02040503050406030204" pitchFamily="18" charset="0"/>
                              </a:rPr>
                              <m:t>𝑘</m:t>
                            </m:r>
                          </m:sub>
                        </m:sSub>
                      </m:e>
                    </m:d>
                    <m:r>
                      <a:rPr lang="en-US" sz="2000" b="0" i="1" dirty="0" smtClean="0">
                        <a:solidFill>
                          <a:schemeClr val="tx1"/>
                        </a:solidFill>
                        <a:latin typeface="Cambria Math" panose="02040503050406030204" pitchFamily="18" charset="0"/>
                        <a:ea typeface="Cambria Math" panose="02040503050406030204" pitchFamily="18" charset="0"/>
                      </a:rPr>
                      <m:t>,</m:t>
                    </m:r>
                    <m:sSub>
                      <m:sSubPr>
                        <m:ctrlPr>
                          <a:rPr lang="en-US" sz="2000" b="0" i="1" dirty="0" smtClean="0">
                            <a:solidFill>
                              <a:schemeClr val="tx1"/>
                            </a:solidFill>
                            <a:latin typeface="Cambria Math" panose="02040503050406030204" pitchFamily="18" charset="0"/>
                            <a:ea typeface="Cambria Math" panose="02040503050406030204" pitchFamily="18" charset="0"/>
                          </a:rPr>
                        </m:ctrlPr>
                      </m:sSubPr>
                      <m:e>
                        <m:r>
                          <a:rPr lang="en-US" sz="2000" b="0" i="1" dirty="0" smtClean="0">
                            <a:solidFill>
                              <a:schemeClr val="tx1"/>
                            </a:solidFill>
                            <a:latin typeface="Cambria Math" panose="02040503050406030204" pitchFamily="18" charset="0"/>
                            <a:ea typeface="Cambria Math" panose="02040503050406030204" pitchFamily="18" charset="0"/>
                          </a:rPr>
                          <m:t>𝑚</m:t>
                        </m:r>
                      </m:e>
                      <m:sub>
                        <m:r>
                          <a:rPr lang="en-US" sz="2000" b="0" i="1" dirty="0" smtClean="0">
                            <a:solidFill>
                              <a:schemeClr val="tx1"/>
                            </a:solidFill>
                            <a:latin typeface="Cambria Math" panose="02040503050406030204" pitchFamily="18" charset="0"/>
                            <a:ea typeface="Cambria Math" panose="02040503050406030204" pitchFamily="18" charset="0"/>
                          </a:rPr>
                          <m:t>𝑗</m:t>
                        </m:r>
                      </m:sub>
                    </m:sSub>
                    <m:r>
                      <a:rPr lang="en-US" sz="2000" b="0" i="1" dirty="0" smtClean="0">
                        <a:solidFill>
                          <a:schemeClr val="tx1"/>
                        </a:solidFill>
                        <a:latin typeface="Cambria Math" panose="02040503050406030204" pitchFamily="18" charset="0"/>
                        <a:ea typeface="Cambria Math" panose="02040503050406030204" pitchFamily="18" charset="0"/>
                      </a:rPr>
                      <m:t>∈</m:t>
                    </m:r>
                    <m:d>
                      <m:dPr>
                        <m:begChr m:val="["/>
                        <m:endChr m:val="]"/>
                        <m:ctrlPr>
                          <a:rPr lang="en-US" sz="2000" i="1" smtClean="0">
                            <a:solidFill>
                              <a:schemeClr val="tx1"/>
                            </a:solidFill>
                            <a:latin typeface="Cambria Math" panose="02040503050406030204" pitchFamily="18" charset="0"/>
                            <a:ea typeface="Cambria Math" panose="02040503050406030204" pitchFamily="18" charset="0"/>
                          </a:rPr>
                        </m:ctrlPr>
                      </m:dPr>
                      <m:e>
                        <m:r>
                          <a:rPr lang="en-US" sz="2000" i="1" smtClean="0">
                            <a:solidFill>
                              <a:schemeClr val="tx1"/>
                            </a:solidFill>
                            <a:latin typeface="Cambria Math" panose="02040503050406030204" pitchFamily="18" charset="0"/>
                            <a:ea typeface="Cambria Math" panose="02040503050406030204" pitchFamily="18" charset="0"/>
                          </a:rPr>
                          <m:t>1,⋯,</m:t>
                        </m:r>
                        <m:d>
                          <m:dPr>
                            <m:begChr m:val="|"/>
                            <m:endChr m:val="|"/>
                            <m:ctrlPr>
                              <a:rPr lang="en-US" sz="2000" i="1" smtClean="0">
                                <a:solidFill>
                                  <a:schemeClr val="tx1"/>
                                </a:solidFill>
                                <a:latin typeface="Cambria Math" panose="02040503050406030204" pitchFamily="18" charset="0"/>
                                <a:ea typeface="Cambria Math" panose="02040503050406030204" pitchFamily="18" charset="0"/>
                              </a:rPr>
                            </m:ctrlPr>
                          </m:dPr>
                          <m:e>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𝐶</m:t>
                                </m:r>
                              </m:e>
                              <m:sub>
                                <m:r>
                                  <a:rPr lang="en-US" sz="2000" b="0" i="1" smtClean="0">
                                    <a:solidFill>
                                      <a:schemeClr val="tx1"/>
                                    </a:solidFill>
                                    <a:latin typeface="Cambria Math" panose="02040503050406030204" pitchFamily="18" charset="0"/>
                                    <a:ea typeface="Cambria Math" panose="02040503050406030204" pitchFamily="18" charset="0"/>
                                  </a:rPr>
                                  <m:t>𝑖</m:t>
                                </m:r>
                              </m:sub>
                            </m:sSub>
                          </m:e>
                        </m:d>
                      </m:e>
                    </m:d>
                  </m:oMath>
                </a14:m>
                <a:endParaRPr lang="en-US" sz="2000" dirty="0" smtClean="0">
                  <a:solidFill>
                    <a:schemeClr val="tx1"/>
                  </a:solidFill>
                  <a:latin typeface="Cambria" panose="02040503050406030204" pitchFamily="18" charset="0"/>
                  <a:ea typeface="Cambria Math" panose="02040503050406030204" pitchFamily="18" charset="0"/>
                </a:endParaRPr>
              </a:p>
              <a:p>
                <a:pPr marL="922338" lvl="1" indent="-457200"/>
                <a:r>
                  <a:rPr lang="en-US" sz="2000" dirty="0" smtClean="0">
                    <a:solidFill>
                      <a:schemeClr val="tx1"/>
                    </a:solidFill>
                    <a:latin typeface="Cambria" panose="02040503050406030204" pitchFamily="18" charset="0"/>
                  </a:rPr>
                  <a:t>BFS: </a:t>
                </a:r>
                <a:r>
                  <a:rPr lang="en-US" sz="2000" dirty="0">
                    <a:solidFill>
                      <a:schemeClr val="tx1"/>
                    </a:solidFill>
                    <a:latin typeface="Cambria" panose="02040503050406030204" pitchFamily="18" charset="0"/>
                  </a:rPr>
                  <a:t>detect connected vertices with same </a:t>
                </a:r>
                <a:r>
                  <a:rPr lang="en-US" sz="2000" dirty="0" smtClean="0">
                    <a:solidFill>
                      <a:schemeClr val="tx1"/>
                    </a:solidFill>
                    <a:latin typeface="Cambria" panose="02040503050406030204" pitchFamily="18" charset="0"/>
                  </a:rPr>
                  <a:t>CAV</a:t>
                </a:r>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rgbClr val="7030A0"/>
                        </a:solidFill>
                        <a:latin typeface="Cambria Math" panose="02040503050406030204" pitchFamily="18" charset="0"/>
                        <a:ea typeface="Cambria Math" panose="02040503050406030204" pitchFamily="18" charset="0"/>
                      </a:rPr>
                      <m:t>𝑂</m:t>
                    </m:r>
                    <m:d>
                      <m:dPr>
                        <m:ctrlPr>
                          <a:rPr lang="en-US" sz="2000" b="0" i="1" smtClean="0">
                            <a:solidFill>
                              <a:srgbClr val="7030A0"/>
                            </a:solidFill>
                            <a:latin typeface="Cambria Math" panose="02040503050406030204" pitchFamily="18" charset="0"/>
                            <a:ea typeface="Cambria Math" panose="02040503050406030204" pitchFamily="18" charset="0"/>
                          </a:rPr>
                        </m:ctrlPr>
                      </m:dPr>
                      <m:e>
                        <m:d>
                          <m:dPr>
                            <m:begChr m:val="|"/>
                            <m:endChr m:val="|"/>
                            <m:ctrlPr>
                              <a:rPr lang="en-US" sz="2000" b="0" i="1" smtClean="0">
                                <a:solidFill>
                                  <a:srgbClr val="7030A0"/>
                                </a:solidFill>
                                <a:latin typeface="Cambria Math" panose="02040503050406030204" pitchFamily="18" charset="0"/>
                                <a:ea typeface="Cambria Math" panose="02040503050406030204" pitchFamily="18" charset="0"/>
                              </a:rPr>
                            </m:ctrlPr>
                          </m:dPr>
                          <m:e>
                            <m:r>
                              <a:rPr lang="en-US" sz="2000" b="0" i="1" smtClean="0">
                                <a:solidFill>
                                  <a:srgbClr val="7030A0"/>
                                </a:solidFill>
                                <a:latin typeface="Cambria Math" panose="02040503050406030204" pitchFamily="18" charset="0"/>
                                <a:ea typeface="Cambria Math" panose="02040503050406030204" pitchFamily="18" charset="0"/>
                              </a:rPr>
                              <m:t>𝑉</m:t>
                            </m:r>
                          </m:e>
                        </m:d>
                      </m:e>
                    </m:d>
                    <m:r>
                      <a:rPr lang="en-US" sz="2000" b="0" i="1" smtClean="0">
                        <a:solidFill>
                          <a:srgbClr val="7030A0"/>
                        </a:solidFill>
                        <a:latin typeface="Cambria Math" panose="02040503050406030204" pitchFamily="18" charset="0"/>
                        <a:ea typeface="Cambria Math" panose="02040503050406030204" pitchFamily="18" charset="0"/>
                      </a:rPr>
                      <m:t> </m:t>
                    </m:r>
                    <m:r>
                      <a:rPr lang="en-US" sz="2000" b="0" i="1" smtClean="0">
                        <a:solidFill>
                          <a:srgbClr val="7030A0"/>
                        </a:solidFill>
                        <a:latin typeface="Cambria Math" panose="02040503050406030204" pitchFamily="18" charset="0"/>
                        <a:ea typeface="Cambria Math" panose="02040503050406030204" pitchFamily="18" charset="0"/>
                      </a:rPr>
                      <m:t>𝑐𝑜𝑚𝑝𝑙𝑒𝑥𝑖𝑡𝑦</m:t>
                    </m:r>
                  </m:oMath>
                </a14:m>
                <a:endParaRPr lang="en-US" sz="2000" b="0" dirty="0" smtClean="0">
                  <a:solidFill>
                    <a:schemeClr val="tx1"/>
                  </a:solidFill>
                  <a:latin typeface="Cambria" panose="02040503050406030204" pitchFamily="18" charset="0"/>
                  <a:ea typeface="Cambria Math" panose="02040503050406030204" pitchFamily="18" charset="0"/>
                </a:endParaRPr>
              </a:p>
              <a:p>
                <a:pPr marL="922338" lvl="1" indent="-457200"/>
                <a14:m>
                  <m:oMath xmlns:m="http://schemas.openxmlformats.org/officeDocument/2006/math">
                    <m:r>
                      <a:rPr lang="en-US" sz="2200" b="0" i="1" smtClean="0">
                        <a:solidFill>
                          <a:schemeClr val="tx1"/>
                        </a:solidFill>
                        <a:latin typeface="Cambria Math" panose="02040503050406030204" pitchFamily="18" charset="0"/>
                      </a:rPr>
                      <m:t>𝑂𝑆</m:t>
                    </m:r>
                    <m:r>
                      <a:rPr lang="en-US" sz="2200" b="0" i="1" smtClean="0">
                        <a:solidFill>
                          <a:schemeClr val="tx1"/>
                        </a:solidFill>
                        <a:latin typeface="Cambria Math" panose="02040503050406030204" pitchFamily="18" charset="0"/>
                      </a:rPr>
                      <m:t>(</m:t>
                    </m:r>
                    <m:r>
                      <a:rPr lang="en-US" sz="2200" b="0" i="1" smtClean="0">
                        <a:solidFill>
                          <a:schemeClr val="tx1"/>
                        </a:solidFill>
                        <a:latin typeface="Cambria Math" panose="02040503050406030204" pitchFamily="18" charset="0"/>
                      </a:rPr>
                      <m:t>𝐴</m:t>
                    </m:r>
                    <m:r>
                      <a:rPr lang="en-US" sz="2200" b="0" i="1" smtClean="0">
                        <a:solidFill>
                          <a:schemeClr val="tx1"/>
                        </a:solidFill>
                        <a:latin typeface="Cambria Math" panose="02040503050406030204" pitchFamily="18" charset="0"/>
                      </a:rPr>
                      <m:t>)=</m:t>
                    </m:r>
                    <m:d>
                      <m:dPr>
                        <m:begChr m:val="{"/>
                        <m:endChr m:val="}"/>
                        <m:ctrlPr>
                          <a:rPr lang="en-US" sz="2200" b="0" i="1" smtClean="0">
                            <a:solidFill>
                              <a:schemeClr val="tx1"/>
                            </a:solidFill>
                            <a:latin typeface="Cambria Math" panose="02040503050406030204" pitchFamily="18" charset="0"/>
                          </a:rPr>
                        </m:ctrlPr>
                      </m:dPr>
                      <m:e>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𝑆</m:t>
                            </m:r>
                          </m:e>
                          <m:sub>
                            <m:r>
                              <a:rPr lang="en-US" sz="2200" b="0" i="1" smtClean="0">
                                <a:solidFill>
                                  <a:schemeClr val="tx1"/>
                                </a:solidFill>
                                <a:latin typeface="Cambria Math" panose="02040503050406030204" pitchFamily="18" charset="0"/>
                              </a:rPr>
                              <m:t>0</m:t>
                            </m:r>
                          </m:sub>
                        </m:sSub>
                        <m:r>
                          <a:rPr lang="en-US" sz="2200" b="0" i="1" smtClean="0">
                            <a:solidFill>
                              <a:schemeClr val="tx1"/>
                            </a:solidFill>
                            <a:latin typeface="Cambria Math" panose="02040503050406030204" pitchFamily="18" charset="0"/>
                          </a:rPr>
                          <m:t>,</m:t>
                        </m:r>
                        <m:sSub>
                          <m:sSubPr>
                            <m:ctrlPr>
                              <a:rPr lang="en-US" sz="2200" i="1">
                                <a:solidFill>
                                  <a:schemeClr val="tx1"/>
                                </a:solidFill>
                                <a:latin typeface="Cambria Math" panose="02040503050406030204" pitchFamily="18" charset="0"/>
                              </a:rPr>
                            </m:ctrlPr>
                          </m:sSubPr>
                          <m:e>
                            <m:r>
                              <a:rPr lang="en-US" sz="2200" i="1">
                                <a:solidFill>
                                  <a:schemeClr val="tx1"/>
                                </a:solidFill>
                                <a:latin typeface="Cambria Math" panose="02040503050406030204" pitchFamily="18" charset="0"/>
                              </a:rPr>
                              <m:t>𝑆</m:t>
                            </m:r>
                          </m:e>
                          <m:sub>
                            <m:r>
                              <a:rPr lang="en-US" sz="2200" b="0" i="1" smtClean="0">
                                <a:solidFill>
                                  <a:schemeClr val="tx1"/>
                                </a:solidFill>
                                <a:latin typeface="Cambria Math" panose="02040503050406030204" pitchFamily="18" charset="0"/>
                              </a:rPr>
                              <m:t>1</m:t>
                            </m:r>
                          </m:sub>
                        </m:sSub>
                        <m:r>
                          <a:rPr lang="en-US" sz="2200" b="0" i="1" smtClean="0">
                            <a:solidFill>
                              <a:schemeClr val="tx1"/>
                            </a:solidFill>
                            <a:latin typeface="Cambria Math" panose="02040503050406030204" pitchFamily="18" charset="0"/>
                          </a:rPr>
                          <m:t>,</m:t>
                        </m:r>
                        <m:r>
                          <a:rPr lang="en-US" sz="2200" b="0" i="1" smtClean="0">
                            <a:solidFill>
                              <a:schemeClr val="tx1"/>
                            </a:solidFill>
                            <a:latin typeface="Cambria Math" panose="02040503050406030204" pitchFamily="18" charset="0"/>
                            <a:ea typeface="Cambria Math" panose="02040503050406030204" pitchFamily="18" charset="0"/>
                          </a:rPr>
                          <m:t>⋯,</m:t>
                        </m:r>
                        <m:sSub>
                          <m:sSubPr>
                            <m:ctrlPr>
                              <a:rPr lang="en-US" sz="2200" i="1" smtClean="0">
                                <a:solidFill>
                                  <a:schemeClr val="tx1"/>
                                </a:solidFill>
                                <a:latin typeface="Cambria Math" panose="02040503050406030204" pitchFamily="18" charset="0"/>
                              </a:rPr>
                            </m:ctrlPr>
                          </m:sSubPr>
                          <m:e>
                            <m:r>
                              <a:rPr lang="en-US" sz="2200" i="1">
                                <a:solidFill>
                                  <a:schemeClr val="tx1"/>
                                </a:solidFill>
                                <a:latin typeface="Cambria Math" panose="02040503050406030204" pitchFamily="18" charset="0"/>
                              </a:rPr>
                              <m:t>𝑆</m:t>
                            </m:r>
                          </m:e>
                          <m:sub>
                            <m:r>
                              <a:rPr lang="en-US" sz="2200" b="0" i="1" smtClean="0">
                                <a:solidFill>
                                  <a:schemeClr val="tx1"/>
                                </a:solidFill>
                                <a:latin typeface="Cambria Math" panose="02040503050406030204" pitchFamily="18" charset="0"/>
                              </a:rPr>
                              <m:t>𝑟</m:t>
                            </m:r>
                          </m:sub>
                        </m:sSub>
                      </m:e>
                    </m:d>
                  </m:oMath>
                </a14:m>
                <a:endParaRPr lang="en-US" sz="2200" dirty="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2396609"/>
                <a:ext cx="9036496" cy="4099857"/>
              </a:xfrm>
              <a:blipFill rotWithShape="0">
                <a:blip r:embed="rId3"/>
                <a:stretch>
                  <a:fillRect l="-472" t="-1189"/>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4281" y="4610289"/>
            <a:ext cx="2166554" cy="162702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8792" y="4610289"/>
            <a:ext cx="2003648" cy="162702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513" y="4610289"/>
            <a:ext cx="1886195" cy="1627023"/>
          </a:xfrm>
          <a:prstGeom prst="rect">
            <a:avLst/>
          </a:prstGeom>
          <a:effectLst>
            <a:outerShdw blurRad="50800" dist="38100" dir="2700000" algn="tl" rotWithShape="0">
              <a:prstClr val="black">
                <a:alpha val="40000"/>
              </a:prstClr>
            </a:outerShdw>
          </a:effectLst>
        </p:spPr>
      </p:pic>
      <p:sp>
        <p:nvSpPr>
          <p:cNvPr id="11" name="Plus 10"/>
          <p:cNvSpPr/>
          <p:nvPr/>
        </p:nvSpPr>
        <p:spPr>
          <a:xfrm>
            <a:off x="2481678" y="5273179"/>
            <a:ext cx="312594" cy="301243"/>
          </a:xfrm>
          <a:prstGeom prst="mathPlu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Plus 11"/>
          <p:cNvSpPr/>
          <p:nvPr/>
        </p:nvSpPr>
        <p:spPr>
          <a:xfrm>
            <a:off x="5196529" y="5273179"/>
            <a:ext cx="312594" cy="301243"/>
          </a:xfrm>
          <a:prstGeom prst="mathPlu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5508104" y="5004465"/>
            <a:ext cx="595035" cy="584775"/>
          </a:xfrm>
          <a:prstGeom prst="rect">
            <a:avLst/>
          </a:prstGeom>
          <a:noFill/>
        </p:spPr>
        <p:txBody>
          <a:bodyPr wrap="none" rtlCol="0" anchor="ctr">
            <a:spAutoFit/>
          </a:bodyPr>
          <a:lstStyle/>
          <a:p>
            <a:pPr algn="ctr"/>
            <a:r>
              <a:rPr lang="en-US" sz="3200" dirty="0" smtClean="0"/>
              <a:t>…</a:t>
            </a:r>
            <a:endParaRPr lang="en-US" sz="3200" dirty="0"/>
          </a:p>
        </p:txBody>
      </p:sp>
      <p:sp>
        <p:nvSpPr>
          <p:cNvPr id="15" name="Equal 14"/>
          <p:cNvSpPr/>
          <p:nvPr/>
        </p:nvSpPr>
        <p:spPr>
          <a:xfrm>
            <a:off x="6166425" y="5266698"/>
            <a:ext cx="288032" cy="314204"/>
          </a:xfrm>
          <a:prstGeom prst="mathEqual">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6" name="TextBox 15"/>
              <p:cNvSpPr txBox="1"/>
              <p:nvPr/>
            </p:nvSpPr>
            <p:spPr>
              <a:xfrm>
                <a:off x="1278378" y="6237312"/>
                <a:ext cx="2904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1278378" y="6237312"/>
                <a:ext cx="290464" cy="276999"/>
              </a:xfrm>
              <a:prstGeom prst="rect">
                <a:avLst/>
              </a:prstGeom>
              <a:blipFill rotWithShape="0">
                <a:blip r:embed="rId7"/>
                <a:stretch>
                  <a:fillRect l="-19149" r="-6383"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899665" y="6220157"/>
                <a:ext cx="2957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3899665" y="6220157"/>
                <a:ext cx="295786" cy="276999"/>
              </a:xfrm>
              <a:prstGeom prst="rect">
                <a:avLst/>
              </a:prstGeom>
              <a:blipFill rotWithShape="0">
                <a:blip r:embed="rId8"/>
                <a:stretch>
                  <a:fillRect l="-18750" r="-6250"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187413" y="6220239"/>
                <a:ext cx="6864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𝑂</m:t>
                      </m:r>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7187413" y="6220239"/>
                <a:ext cx="686406" cy="276999"/>
              </a:xfrm>
              <a:prstGeom prst="rect">
                <a:avLst/>
              </a:prstGeom>
              <a:blipFill rotWithShape="0">
                <a:blip r:embed="rId9"/>
                <a:stretch>
                  <a:fillRect l="-6195" r="-11504" b="-34783"/>
                </a:stretch>
              </a:blipFill>
            </p:spPr>
            <p:txBody>
              <a:bodyPr/>
              <a:lstStyle/>
              <a:p>
                <a:r>
                  <a:rPr lang="en-US">
                    <a:noFill/>
                  </a:rPr>
                  <a:t> </a:t>
                </a:r>
              </a:p>
            </p:txBody>
          </p:sp>
        </mc:Fallback>
      </mc:AlternateContent>
      <p:sp>
        <p:nvSpPr>
          <p:cNvPr id="19" name="TextBox 18"/>
          <p:cNvSpPr txBox="1"/>
          <p:nvPr/>
        </p:nvSpPr>
        <p:spPr>
          <a:xfrm>
            <a:off x="1010308" y="4802668"/>
            <a:ext cx="268070" cy="276999"/>
          </a:xfrm>
          <a:prstGeom prst="rect">
            <a:avLst/>
          </a:prstGeom>
          <a:noFill/>
        </p:spPr>
        <p:txBody>
          <a:bodyPr wrap="square" rtlCol="0">
            <a:spAutoFit/>
          </a:bodyPr>
          <a:lstStyle/>
          <a:p>
            <a:r>
              <a:rPr lang="en-US" sz="1200" dirty="0" smtClean="0">
                <a:latin typeface="Cambria" panose="02040503050406030204" pitchFamily="18" charset="0"/>
              </a:rPr>
              <a:t>0</a:t>
            </a:r>
            <a:endParaRPr lang="en-US" sz="1200" dirty="0">
              <a:latin typeface="Cambria" panose="02040503050406030204" pitchFamily="18" charset="0"/>
            </a:endParaRPr>
          </a:p>
        </p:txBody>
      </p:sp>
      <p:sp>
        <p:nvSpPr>
          <p:cNvPr id="20" name="TextBox 19"/>
          <p:cNvSpPr txBox="1"/>
          <p:nvPr/>
        </p:nvSpPr>
        <p:spPr>
          <a:xfrm>
            <a:off x="683568" y="5822159"/>
            <a:ext cx="268070" cy="276999"/>
          </a:xfrm>
          <a:prstGeom prst="rect">
            <a:avLst/>
          </a:prstGeom>
          <a:noFill/>
        </p:spPr>
        <p:txBody>
          <a:bodyPr wrap="square" rtlCol="0">
            <a:spAutoFit/>
          </a:bodyPr>
          <a:lstStyle/>
          <a:p>
            <a:r>
              <a:rPr lang="en-US" sz="1200" dirty="0" smtClean="0">
                <a:latin typeface="Cambria" panose="02040503050406030204" pitchFamily="18" charset="0"/>
              </a:rPr>
              <a:t>1</a:t>
            </a:r>
            <a:endParaRPr lang="en-US" sz="1200" dirty="0">
              <a:latin typeface="Cambria" panose="02040503050406030204" pitchFamily="18" charset="0"/>
            </a:endParaRPr>
          </a:p>
        </p:txBody>
      </p:sp>
      <p:sp>
        <p:nvSpPr>
          <p:cNvPr id="21" name="TextBox 20"/>
          <p:cNvSpPr txBox="1"/>
          <p:nvPr/>
        </p:nvSpPr>
        <p:spPr>
          <a:xfrm>
            <a:off x="1109221" y="5872187"/>
            <a:ext cx="268070" cy="276999"/>
          </a:xfrm>
          <a:prstGeom prst="rect">
            <a:avLst/>
          </a:prstGeom>
          <a:noFill/>
        </p:spPr>
        <p:txBody>
          <a:bodyPr wrap="square" rtlCol="0">
            <a:spAutoFit/>
          </a:bodyPr>
          <a:lstStyle/>
          <a:p>
            <a:r>
              <a:rPr lang="en-US" sz="1200" dirty="0" smtClean="0">
                <a:latin typeface="Cambria" panose="02040503050406030204" pitchFamily="18" charset="0"/>
              </a:rPr>
              <a:t>2</a:t>
            </a:r>
            <a:endParaRPr lang="en-US" sz="1200" dirty="0">
              <a:latin typeface="Cambria" panose="02040503050406030204" pitchFamily="18" charset="0"/>
            </a:endParaRPr>
          </a:p>
        </p:txBody>
      </p:sp>
      <p:sp>
        <p:nvSpPr>
          <p:cNvPr id="22" name="TextBox 21"/>
          <p:cNvSpPr txBox="1"/>
          <p:nvPr/>
        </p:nvSpPr>
        <p:spPr>
          <a:xfrm>
            <a:off x="1657639" y="5733687"/>
            <a:ext cx="268070" cy="276999"/>
          </a:xfrm>
          <a:prstGeom prst="rect">
            <a:avLst/>
          </a:prstGeom>
          <a:noFill/>
        </p:spPr>
        <p:txBody>
          <a:bodyPr wrap="square" rtlCol="0">
            <a:spAutoFit/>
          </a:bodyPr>
          <a:lstStyle/>
          <a:p>
            <a:r>
              <a:rPr lang="en-US" sz="1200" dirty="0" smtClean="0">
                <a:latin typeface="Cambria" panose="02040503050406030204" pitchFamily="18" charset="0"/>
              </a:rPr>
              <a:t>3</a:t>
            </a:r>
            <a:endParaRPr lang="en-US" sz="1200" dirty="0">
              <a:latin typeface="Cambria" panose="02040503050406030204" pitchFamily="18" charset="0"/>
            </a:endParaRPr>
          </a:p>
        </p:txBody>
      </p:sp>
      <p:sp>
        <p:nvSpPr>
          <p:cNvPr id="23" name="TextBox 22"/>
          <p:cNvSpPr txBox="1"/>
          <p:nvPr/>
        </p:nvSpPr>
        <p:spPr>
          <a:xfrm>
            <a:off x="2018978" y="5837876"/>
            <a:ext cx="268070" cy="276999"/>
          </a:xfrm>
          <a:prstGeom prst="rect">
            <a:avLst/>
          </a:prstGeom>
          <a:noFill/>
        </p:spPr>
        <p:txBody>
          <a:bodyPr wrap="square" rtlCol="0">
            <a:spAutoFit/>
          </a:bodyPr>
          <a:lstStyle/>
          <a:p>
            <a:r>
              <a:rPr lang="en-US" sz="1200" dirty="0" smtClean="0">
                <a:latin typeface="Cambria" panose="02040503050406030204" pitchFamily="18" charset="0"/>
              </a:rPr>
              <a:t>4</a:t>
            </a:r>
            <a:endParaRPr lang="en-US" sz="1200" dirty="0">
              <a:latin typeface="Cambria" panose="02040503050406030204" pitchFamily="18" charset="0"/>
            </a:endParaRPr>
          </a:p>
        </p:txBody>
      </p:sp>
      <p:sp>
        <p:nvSpPr>
          <p:cNvPr id="24" name="TextBox 23"/>
          <p:cNvSpPr txBox="1"/>
          <p:nvPr/>
        </p:nvSpPr>
        <p:spPr>
          <a:xfrm>
            <a:off x="3631595" y="4861789"/>
            <a:ext cx="268070" cy="276999"/>
          </a:xfrm>
          <a:prstGeom prst="rect">
            <a:avLst/>
          </a:prstGeom>
          <a:noFill/>
        </p:spPr>
        <p:txBody>
          <a:bodyPr wrap="square" rtlCol="0">
            <a:spAutoFit/>
          </a:bodyPr>
          <a:lstStyle/>
          <a:p>
            <a:r>
              <a:rPr lang="en-US" sz="1200" dirty="0" smtClean="0">
                <a:latin typeface="Cambria" panose="02040503050406030204" pitchFamily="18" charset="0"/>
              </a:rPr>
              <a:t>0</a:t>
            </a:r>
            <a:endParaRPr lang="en-US" sz="1200" dirty="0">
              <a:latin typeface="Cambria" panose="02040503050406030204" pitchFamily="18" charset="0"/>
            </a:endParaRPr>
          </a:p>
        </p:txBody>
      </p:sp>
      <p:sp>
        <p:nvSpPr>
          <p:cNvPr id="25" name="TextBox 24"/>
          <p:cNvSpPr txBox="1"/>
          <p:nvPr/>
        </p:nvSpPr>
        <p:spPr>
          <a:xfrm>
            <a:off x="3008395" y="5683659"/>
            <a:ext cx="268070" cy="276999"/>
          </a:xfrm>
          <a:prstGeom prst="rect">
            <a:avLst/>
          </a:prstGeom>
          <a:noFill/>
        </p:spPr>
        <p:txBody>
          <a:bodyPr wrap="square" rtlCol="0">
            <a:spAutoFit/>
          </a:bodyPr>
          <a:lstStyle/>
          <a:p>
            <a:r>
              <a:rPr lang="en-US" sz="1200" dirty="0" smtClean="0">
                <a:latin typeface="Cambria" panose="02040503050406030204" pitchFamily="18" charset="0"/>
              </a:rPr>
              <a:t>1</a:t>
            </a:r>
            <a:endParaRPr lang="en-US" sz="1200" dirty="0">
              <a:latin typeface="Cambria" panose="02040503050406030204" pitchFamily="18" charset="0"/>
            </a:endParaRPr>
          </a:p>
        </p:txBody>
      </p:sp>
      <p:sp>
        <p:nvSpPr>
          <p:cNvPr id="26" name="TextBox 25"/>
          <p:cNvSpPr txBox="1"/>
          <p:nvPr/>
        </p:nvSpPr>
        <p:spPr>
          <a:xfrm>
            <a:off x="3511051" y="6011256"/>
            <a:ext cx="268070" cy="276999"/>
          </a:xfrm>
          <a:prstGeom prst="rect">
            <a:avLst/>
          </a:prstGeom>
          <a:noFill/>
        </p:spPr>
        <p:txBody>
          <a:bodyPr wrap="square" rtlCol="0">
            <a:spAutoFit/>
          </a:bodyPr>
          <a:lstStyle/>
          <a:p>
            <a:r>
              <a:rPr lang="en-US" sz="1200" dirty="0" smtClean="0">
                <a:latin typeface="Cambria" panose="02040503050406030204" pitchFamily="18" charset="0"/>
              </a:rPr>
              <a:t>2</a:t>
            </a:r>
            <a:endParaRPr lang="en-US" sz="1200" dirty="0">
              <a:latin typeface="Cambria" panose="02040503050406030204" pitchFamily="18" charset="0"/>
            </a:endParaRPr>
          </a:p>
        </p:txBody>
      </p:sp>
      <p:sp>
        <p:nvSpPr>
          <p:cNvPr id="27" name="TextBox 26"/>
          <p:cNvSpPr txBox="1"/>
          <p:nvPr/>
        </p:nvSpPr>
        <p:spPr>
          <a:xfrm>
            <a:off x="4558438" y="5406660"/>
            <a:ext cx="268070" cy="276999"/>
          </a:xfrm>
          <a:prstGeom prst="rect">
            <a:avLst/>
          </a:prstGeom>
          <a:noFill/>
        </p:spPr>
        <p:txBody>
          <a:bodyPr wrap="square" rtlCol="0">
            <a:spAutoFit/>
          </a:bodyPr>
          <a:lstStyle/>
          <a:p>
            <a:r>
              <a:rPr lang="en-US" sz="1200" dirty="0" smtClean="0">
                <a:latin typeface="Cambria" panose="02040503050406030204" pitchFamily="18" charset="0"/>
              </a:rPr>
              <a:t>4</a:t>
            </a:r>
            <a:endParaRPr lang="en-US" sz="1200" dirty="0">
              <a:latin typeface="Cambria" panose="02040503050406030204" pitchFamily="18" charset="0"/>
            </a:endParaRPr>
          </a:p>
        </p:txBody>
      </p:sp>
      <p:sp>
        <p:nvSpPr>
          <p:cNvPr id="28" name="TextBox 27"/>
          <p:cNvSpPr txBox="1"/>
          <p:nvPr/>
        </p:nvSpPr>
        <p:spPr>
          <a:xfrm>
            <a:off x="3913523" y="5635172"/>
            <a:ext cx="268070" cy="276999"/>
          </a:xfrm>
          <a:prstGeom prst="rect">
            <a:avLst/>
          </a:prstGeom>
          <a:noFill/>
        </p:spPr>
        <p:txBody>
          <a:bodyPr wrap="square" rtlCol="0">
            <a:spAutoFit/>
          </a:bodyPr>
          <a:lstStyle/>
          <a:p>
            <a:r>
              <a:rPr lang="en-US" sz="1200" dirty="0" smtClean="0">
                <a:latin typeface="Cambria" panose="02040503050406030204" pitchFamily="18" charset="0"/>
              </a:rPr>
              <a:t>3</a:t>
            </a:r>
            <a:endParaRPr lang="en-US" sz="1200"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29" name="Rectangle 28"/>
              <p:cNvSpPr/>
              <p:nvPr/>
            </p:nvSpPr>
            <p:spPr>
              <a:xfrm>
                <a:off x="6528792" y="4067780"/>
                <a:ext cx="1997382" cy="376000"/>
              </a:xfrm>
              <a:prstGeom prst="rect">
                <a:avLst/>
              </a:prstGeom>
              <a:ln>
                <a:solidFill>
                  <a:schemeClr val="tx1"/>
                </a:solidFill>
              </a:ln>
            </p:spPr>
            <p:txBody>
              <a:bodyPr wrap="square">
                <a:spAutoFit/>
              </a:bodyPr>
              <a:lstStyle/>
              <a:p>
                <a:pPr/>
                <a14:m>
                  <m:oMathPara xmlns:m="http://schemas.openxmlformats.org/officeDocument/2006/math">
                    <m:oMathParaPr>
                      <m:jc m:val="center"/>
                    </m:oMathParaPr>
                    <m:oMath xmlns:m="http://schemas.openxmlformats.org/officeDocument/2006/math">
                      <m:r>
                        <a:rPr lang="en-US" sz="1600" i="1" dirty="0" smtClean="0">
                          <a:latin typeface="Cambria Math" panose="02040503050406030204" pitchFamily="18" charset="0"/>
                          <a:ea typeface="Cambria Math" panose="02040503050406030204" pitchFamily="18" charset="0"/>
                        </a:rPr>
                        <m:t>𝑐𝑎𝑣</m:t>
                      </m:r>
                      <m:d>
                        <m:dPr>
                          <m:ctrlPr>
                            <a:rPr lang="en-US" sz="1600" i="1" dirty="0">
                              <a:latin typeface="Cambria Math" panose="02040503050406030204" pitchFamily="18" charset="0"/>
                              <a:ea typeface="Cambria Math" panose="02040503050406030204" pitchFamily="18" charset="0"/>
                            </a:rPr>
                          </m:ctrlPr>
                        </m:dPr>
                        <m:e>
                          <m:sSub>
                            <m:sSubPr>
                              <m:ctrlPr>
                                <a:rPr lang="en-US" sz="1600" i="1" dirty="0" smtClean="0">
                                  <a:latin typeface="Cambria Math" panose="02040503050406030204" pitchFamily="18" charset="0"/>
                                  <a:ea typeface="Cambria Math" panose="02040503050406030204" pitchFamily="18" charset="0"/>
                                </a:rPr>
                              </m:ctrlPr>
                            </m:sSubPr>
                            <m:e>
                              <m:r>
                                <a:rPr lang="en-US" sz="1600" b="0" i="1" dirty="0" smtClean="0">
                                  <a:latin typeface="Cambria Math" panose="02040503050406030204" pitchFamily="18" charset="0"/>
                                  <a:ea typeface="Cambria Math" panose="02040503050406030204" pitchFamily="18" charset="0"/>
                                </a:rPr>
                                <m:t>𝑣</m:t>
                              </m:r>
                            </m:e>
                            <m:sub>
                              <m:r>
                                <a:rPr lang="en-US" sz="1600" b="0" i="1" dirty="0" smtClean="0">
                                  <a:latin typeface="Cambria Math" panose="02040503050406030204" pitchFamily="18" charset="0"/>
                                  <a:ea typeface="Cambria Math" panose="02040503050406030204" pitchFamily="18" charset="0"/>
                                </a:rPr>
                                <m:t>𝑗</m:t>
                              </m:r>
                            </m:sub>
                          </m:sSub>
                        </m:e>
                      </m:d>
                      <m:r>
                        <a:rPr lang="en-US" sz="1600" i="1" dirty="0">
                          <a:latin typeface="Cambria Math" panose="02040503050406030204" pitchFamily="18" charset="0"/>
                          <a:ea typeface="Cambria Math" panose="02040503050406030204" pitchFamily="18" charset="0"/>
                        </a:rPr>
                        <m:t>= </m:t>
                      </m:r>
                      <m:d>
                        <m:dPr>
                          <m:begChr m:val="{"/>
                          <m:endChr m:val="}"/>
                          <m:ctrlPr>
                            <a:rPr lang="en-US" sz="1600" i="1" dirty="0" smtClean="0">
                              <a:latin typeface="Cambria Math" panose="02040503050406030204" pitchFamily="18" charset="0"/>
                              <a:ea typeface="Cambria Math" panose="02040503050406030204" pitchFamily="18" charset="0"/>
                            </a:rPr>
                          </m:ctrlPr>
                        </m:dPr>
                        <m:e>
                          <m:r>
                            <a:rPr lang="en-US" sz="1600" b="0" i="1" dirty="0" smtClean="0">
                              <a:latin typeface="Cambria Math" panose="02040503050406030204" pitchFamily="18" charset="0"/>
                              <a:ea typeface="Cambria Math" panose="02040503050406030204" pitchFamily="18" charset="0"/>
                            </a:rPr>
                            <m:t>0</m:t>
                          </m:r>
                          <m:r>
                            <a:rPr lang="en-US" sz="1600" i="1" dirty="0">
                              <a:latin typeface="Cambria Math" panose="02040503050406030204" pitchFamily="18" charset="0"/>
                              <a:ea typeface="Cambria Math" panose="02040503050406030204" pitchFamily="18" charset="0"/>
                            </a:rPr>
                            <m:t>,</m:t>
                          </m:r>
                          <m:r>
                            <a:rPr lang="en-US" sz="1600" b="0" i="1" dirty="0" smtClean="0">
                              <a:latin typeface="Cambria Math" panose="02040503050406030204" pitchFamily="18" charset="0"/>
                              <a:ea typeface="Cambria Math" panose="02040503050406030204" pitchFamily="18" charset="0"/>
                            </a:rPr>
                            <m:t>4,</m:t>
                          </m:r>
                          <m:r>
                            <a:rPr lang="en-US" sz="1600" i="1" dirty="0">
                              <a:latin typeface="Cambria Math" panose="02040503050406030204" pitchFamily="18" charset="0"/>
                              <a:ea typeface="Cambria Math" panose="02040503050406030204" pitchFamily="18" charset="0"/>
                            </a:rPr>
                            <m:t>⋯</m:t>
                          </m:r>
                        </m:e>
                      </m:d>
                    </m:oMath>
                  </m:oMathPara>
                </a14:m>
                <a:endParaRPr lang="en-US" dirty="0"/>
              </a:p>
            </p:txBody>
          </p:sp>
        </mc:Choice>
        <mc:Fallback xmlns="">
          <p:sp>
            <p:nvSpPr>
              <p:cNvPr id="29" name="Rectangle 28"/>
              <p:cNvSpPr>
                <a:spLocks noRot="1" noChangeAspect="1" noMove="1" noResize="1" noEditPoints="1" noAdjustHandles="1" noChangeArrowheads="1" noChangeShapeType="1" noTextEdit="1"/>
              </p:cNvSpPr>
              <p:nvPr/>
            </p:nvSpPr>
            <p:spPr>
              <a:xfrm>
                <a:off x="6528792" y="4067780"/>
                <a:ext cx="1997382" cy="376000"/>
              </a:xfrm>
              <a:prstGeom prst="rect">
                <a:avLst/>
              </a:prstGeom>
              <a:blipFill rotWithShape="0">
                <a:blip r:embed="rId10"/>
                <a:stretch>
                  <a:fillRect b="-4688"/>
                </a:stretch>
              </a:blipFill>
              <a:ln>
                <a:solidFill>
                  <a:schemeClr val="tx1"/>
                </a:solidFill>
              </a:ln>
            </p:spPr>
            <p:txBody>
              <a:bodyPr/>
              <a:lstStyle/>
              <a:p>
                <a:r>
                  <a:rPr lang="en-US">
                    <a:noFill/>
                  </a:rPr>
                  <a:t> </a:t>
                </a:r>
              </a:p>
            </p:txBody>
          </p:sp>
        </mc:Fallback>
      </mc:AlternateContent>
      <p:cxnSp>
        <p:nvCxnSpPr>
          <p:cNvPr id="31" name="Straight Arrow Connector 30"/>
          <p:cNvCxnSpPr>
            <a:endCxn id="29" idx="2"/>
          </p:cNvCxnSpPr>
          <p:nvPr/>
        </p:nvCxnSpPr>
        <p:spPr>
          <a:xfrm flipH="1" flipV="1">
            <a:off x="7527483" y="4443780"/>
            <a:ext cx="806892" cy="490174"/>
          </a:xfrm>
          <a:prstGeom prst="straightConnector1">
            <a:avLst/>
          </a:prstGeom>
          <a:ln w="9525">
            <a:solidFill>
              <a:schemeClr val="accent6"/>
            </a:solidFill>
            <a:prstDash val="sysDot"/>
            <a:headEnd type="oval" w="sm" len="sm"/>
            <a:tailEnd type="stealth" w="sm" len="sm"/>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8161845" y="4899636"/>
                <a:ext cx="444930"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𝑣</m:t>
                          </m:r>
                        </m:e>
                        <m:sub>
                          <m:r>
                            <a:rPr lang="en-US" i="1" dirty="0">
                              <a:latin typeface="Cambria Math" panose="02040503050406030204" pitchFamily="18" charset="0"/>
                              <a:ea typeface="Cambria Math" panose="02040503050406030204" pitchFamily="18" charset="0"/>
                            </a:rPr>
                            <m:t>𝑗</m:t>
                          </m:r>
                        </m:sub>
                      </m:sSub>
                    </m:oMath>
                  </m:oMathPara>
                </a14:m>
                <a:endParaRPr lang="en-US" dirty="0"/>
              </a:p>
            </p:txBody>
          </p:sp>
        </mc:Choice>
        <mc:Fallback xmlns="">
          <p:sp>
            <p:nvSpPr>
              <p:cNvPr id="44" name="Rectangle 43"/>
              <p:cNvSpPr>
                <a:spLocks noRot="1" noChangeAspect="1" noMove="1" noResize="1" noEditPoints="1" noAdjustHandles="1" noChangeArrowheads="1" noChangeShapeType="1" noTextEdit="1"/>
              </p:cNvSpPr>
              <p:nvPr/>
            </p:nvSpPr>
            <p:spPr>
              <a:xfrm>
                <a:off x="8161845" y="4899636"/>
                <a:ext cx="444930" cy="391646"/>
              </a:xfrm>
              <a:prstGeom prst="rect">
                <a:avLst/>
              </a:prstGeom>
              <a:blipFill rotWithShape="0">
                <a:blip r:embed="rId11"/>
                <a:stretch>
                  <a:fillRect b="-7813"/>
                </a:stretch>
              </a:blipFill>
            </p:spPr>
            <p:txBody>
              <a:bodyPr/>
              <a:lstStyle/>
              <a:p>
                <a:r>
                  <a:rPr lang="en-US">
                    <a:noFill/>
                  </a:rPr>
                  <a:t> </a:t>
                </a:r>
              </a:p>
            </p:txBody>
          </p:sp>
        </mc:Fallback>
      </mc:AlternateContent>
    </p:spTree>
    <p:extLst>
      <p:ext uri="{BB962C8B-B14F-4D97-AF65-F5344CB8AC3E}">
        <p14:creationId xmlns:p14="http://schemas.microsoft.com/office/powerpoint/2010/main" val="3532905160"/>
      </p:ext>
    </p:extLst>
  </p:cSld>
  <p:clrMapOvr>
    <a:masterClrMapping/>
  </p:clrMapOvr>
  <p:transition advClick="0">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(4</a:t>
            </a:r>
            <a:r>
              <a:rPr lang="en-US" dirty="0">
                <a:latin typeface="Cambria" panose="02040503050406030204" pitchFamily="18" charset="0"/>
              </a:rPr>
              <a:t>) Progressive </a:t>
            </a:r>
            <a:r>
              <a:rPr lang="en-US" dirty="0" smtClean="0">
                <a:latin typeface="Cambria" panose="02040503050406030204" pitchFamily="18" charset="0"/>
              </a:rPr>
              <a:t>Decimation </a:t>
            </a:r>
            <a:r>
              <a:rPr lang="en-US" dirty="0">
                <a:latin typeface="Cambria" panose="02040503050406030204" pitchFamily="18" charset="0"/>
              </a:rPr>
              <a:t>of OS</a:t>
            </a: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14</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1196753"/>
            <a:ext cx="8964488" cy="878352"/>
          </a:xfrm>
          <a:prstGeom prst="rect">
            <a:avLst/>
          </a:prstGeom>
        </p:spPr>
      </p:pic>
      <p:sp>
        <p:nvSpPr>
          <p:cNvPr id="3" name="Rounded Rectangle 2"/>
          <p:cNvSpPr/>
          <p:nvPr/>
        </p:nvSpPr>
        <p:spPr>
          <a:xfrm>
            <a:off x="6732240" y="1052736"/>
            <a:ext cx="2339752" cy="1152128"/>
          </a:xfrm>
          <a:prstGeom prst="roundRect">
            <a:avLst/>
          </a:prstGeom>
          <a:noFill/>
          <a:ln>
            <a:solidFill>
              <a:srgbClr val="00B0F0"/>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3613937"/>
            <a:ext cx="4560506" cy="2736304"/>
          </a:xfrm>
          <a:prstGeom prst="rect">
            <a:avLst/>
          </a:prstGeom>
          <a:ln>
            <a:solidFill>
              <a:schemeClr val="tx1"/>
            </a:solidFill>
          </a:ln>
          <a:effectLst>
            <a:outerShdw blurRad="107950" dist="12700" dir="5400000" algn="ctr">
              <a:srgbClr val="000000"/>
            </a:outerShdw>
          </a:effectLst>
        </p:spPr>
      </p:pic>
      <mc:AlternateContent xmlns:mc="http://schemas.openxmlformats.org/markup-compatibility/2006" xmlns:a14="http://schemas.microsoft.com/office/drawing/2010/main">
        <mc:Choice Requires="a14">
          <p:sp>
            <p:nvSpPr>
              <p:cNvPr id="9" name="Content Placeholder 5"/>
              <p:cNvSpPr>
                <a:spLocks noGrp="1"/>
              </p:cNvSpPr>
              <p:nvPr>
                <p:ph sz="quarter" idx="1"/>
              </p:nvPr>
            </p:nvSpPr>
            <p:spPr>
              <a:xfrm>
                <a:off x="0" y="2348880"/>
                <a:ext cx="9036496" cy="4147586"/>
              </a:xfrm>
            </p:spPr>
            <p:txBody>
              <a:bodyPr>
                <a:normAutofit/>
              </a:bodyPr>
              <a:lstStyle/>
              <a:p>
                <a:r>
                  <a:rPr lang="en-US" sz="2400" dirty="0" smtClean="0">
                    <a:latin typeface="Cambria" panose="02040503050406030204" pitchFamily="18" charset="0"/>
                  </a:rPr>
                  <a:t>Pose-to-pose Cleaning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h</m:t>
                        </m:r>
                      </m:e>
                    </m:d>
                    <m:r>
                      <a:rPr lang="en-US" sz="2400" b="0" i="0" smtClean="0">
                        <a:latin typeface="Cambria Math" panose="02040503050406030204" pitchFamily="18" charset="0"/>
                      </a:rPr>
                      <m:t>,</m:t>
                    </m:r>
                    <m:r>
                      <m:rPr>
                        <m:sty m:val="p"/>
                      </m:rPr>
                      <a:rPr lang="en-US" sz="2400" b="0" i="0" smtClean="0">
                        <a:latin typeface="Cambria Math" panose="02040503050406030204" pitchFamily="18" charset="0"/>
                      </a:rPr>
                      <m:t>h</m:t>
                    </m:r>
                    <m:r>
                      <a:rPr lang="en-US" sz="2400" b="0" i="1" smtClean="0">
                        <a:latin typeface="Cambria Math" panose="02040503050406030204" pitchFamily="18" charset="0"/>
                        <a:ea typeface="Cambria Math" panose="02040503050406030204" pitchFamily="18" charset="0"/>
                      </a:rPr>
                      <m:t>∈</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0,1</m:t>
                        </m:r>
                      </m:e>
                    </m:d>
                  </m:oMath>
                </a14:m>
                <a:endParaRPr lang="en-US" sz="2400" dirty="0" smtClean="0">
                  <a:latin typeface="Cambria" panose="02040503050406030204" pitchFamily="18" charset="0"/>
                </a:endParaRPr>
              </a:p>
              <a:p>
                <a:pPr marL="922338" lvl="1" indent="-457200"/>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𝑘</m:t>
                        </m:r>
                      </m:sub>
                    </m:sSub>
                    <m:r>
                      <a:rPr lang="en-US" sz="2000" i="1" smtClean="0">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𝑝</m:t>
                        </m:r>
                      </m:e>
                      <m:sub>
                        <m:r>
                          <a:rPr lang="en-US" sz="2000" i="1">
                            <a:solidFill>
                              <a:schemeClr val="tx1"/>
                            </a:solidFill>
                            <a:latin typeface="Cambria Math" panose="02040503050406030204" pitchFamily="18" charset="0"/>
                            <a:ea typeface="Cambria Math" panose="02040503050406030204" pitchFamily="18" charset="0"/>
                          </a:rPr>
                          <m:t>𝑘</m:t>
                        </m:r>
                        <m:r>
                          <a:rPr lang="en-US" sz="2000" b="0" i="1" smtClean="0">
                            <a:solidFill>
                              <a:schemeClr val="tx1"/>
                            </a:solidFill>
                            <a:latin typeface="Cambria Math" panose="02040503050406030204" pitchFamily="18" charset="0"/>
                            <a:ea typeface="Cambria Math" panose="02040503050406030204" pitchFamily="18" charset="0"/>
                          </a:rPr>
                          <m:t>−1</m:t>
                        </m:r>
                      </m:sub>
                    </m:sSub>
                    <m:r>
                      <a:rPr lang="en-US" sz="2000" i="1" smtClean="0">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1</m:t>
                        </m:r>
                      </m:sub>
                    </m:sSub>
                  </m:oMath>
                </a14:m>
                <a:endParaRPr lang="en-US" sz="2000" dirty="0" smtClean="0">
                  <a:solidFill>
                    <a:schemeClr val="tx1"/>
                  </a:solidFill>
                  <a:latin typeface="Cambria" panose="02040503050406030204" pitchFamily="18" charset="0"/>
                  <a:ea typeface="Cambria Math" panose="02040503050406030204" pitchFamily="18" charset="0"/>
                </a:endParaRPr>
              </a:p>
            </p:txBody>
          </p:sp>
        </mc:Choice>
        <mc:Fallback xmlns="">
          <p:sp>
            <p:nvSpPr>
              <p:cNvPr id="9" name="Content Placeholder 5"/>
              <p:cNvSpPr>
                <a:spLocks noGrp="1" noRot="1" noChangeAspect="1" noMove="1" noResize="1" noEditPoints="1" noAdjustHandles="1" noChangeArrowheads="1" noChangeShapeType="1" noTextEdit="1"/>
              </p:cNvSpPr>
              <p:nvPr>
                <p:ph sz="quarter" idx="1"/>
              </p:nvPr>
            </p:nvSpPr>
            <p:spPr>
              <a:xfrm>
                <a:off x="0" y="2348880"/>
                <a:ext cx="9036496" cy="4147586"/>
              </a:xfrm>
              <a:blipFill rotWithShape="0">
                <a:blip r:embed="rId4"/>
                <a:stretch>
                  <a:fillRect l="-472" t="-1175"/>
                </a:stretch>
              </a:blipFill>
            </p:spPr>
            <p:txBody>
              <a:bodyPr/>
              <a:lstStyle/>
              <a:p>
                <a:r>
                  <a:rPr lang="en-US">
                    <a:noFill/>
                  </a:rPr>
                  <a:t> </a:t>
                </a:r>
              </a:p>
            </p:txBody>
          </p:sp>
        </mc:Fallback>
      </mc:AlternateContent>
    </p:spTree>
    <p:extLst>
      <p:ext uri="{BB962C8B-B14F-4D97-AF65-F5344CB8AC3E}">
        <p14:creationId xmlns:p14="http://schemas.microsoft.com/office/powerpoint/2010/main" val="4241850427"/>
      </p:ext>
    </p:extLst>
  </p:cSld>
  <p:clrMapOvr>
    <a:masterClrMapping/>
  </p:clrMapOvr>
  <p:transition advClick="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(4</a:t>
            </a:r>
            <a:r>
              <a:rPr lang="en-US" dirty="0">
                <a:latin typeface="Cambria" panose="02040503050406030204" pitchFamily="18" charset="0"/>
              </a:rPr>
              <a:t>) Progressive </a:t>
            </a:r>
            <a:r>
              <a:rPr lang="en-US" dirty="0" smtClean="0">
                <a:latin typeface="Cambria" panose="02040503050406030204" pitchFamily="18" charset="0"/>
              </a:rPr>
              <a:t>Decimation </a:t>
            </a:r>
            <a:r>
              <a:rPr lang="en-US" dirty="0">
                <a:latin typeface="Cambria" panose="02040503050406030204" pitchFamily="18" charset="0"/>
              </a:rPr>
              <a:t>of OS</a:t>
            </a: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15</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1196753"/>
            <a:ext cx="8964488" cy="878352"/>
          </a:xfrm>
          <a:prstGeom prst="rect">
            <a:avLst/>
          </a:prstGeom>
        </p:spPr>
      </p:pic>
      <p:sp>
        <p:nvSpPr>
          <p:cNvPr id="3" name="Rounded Rectangle 2"/>
          <p:cNvSpPr/>
          <p:nvPr/>
        </p:nvSpPr>
        <p:spPr>
          <a:xfrm>
            <a:off x="6732240" y="1052736"/>
            <a:ext cx="2339752" cy="1152128"/>
          </a:xfrm>
          <a:prstGeom prst="roundRect">
            <a:avLst/>
          </a:prstGeom>
          <a:noFill/>
          <a:ln>
            <a:solidFill>
              <a:srgbClr val="00B0F0"/>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Content Placeholder 5"/>
              <p:cNvSpPr>
                <a:spLocks noGrp="1"/>
              </p:cNvSpPr>
              <p:nvPr>
                <p:ph sz="quarter" idx="1"/>
              </p:nvPr>
            </p:nvSpPr>
            <p:spPr>
              <a:xfrm>
                <a:off x="0" y="2348880"/>
                <a:ext cx="9036496" cy="4147586"/>
              </a:xfrm>
            </p:spPr>
            <p:txBody>
              <a:bodyPr>
                <a:normAutofit/>
              </a:bodyPr>
              <a:lstStyle/>
              <a:p>
                <a:r>
                  <a:rPr lang="en-US" sz="2400" dirty="0" smtClean="0">
                    <a:latin typeface="Cambria" panose="02040503050406030204" pitchFamily="18" charset="0"/>
                  </a:rPr>
                  <a:t>Pose-to-pose Cleaning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h</m:t>
                        </m:r>
                      </m:e>
                    </m:d>
                    <m:r>
                      <a:rPr lang="en-US" sz="2400" b="0" i="0" smtClean="0">
                        <a:latin typeface="Cambria Math" panose="02040503050406030204" pitchFamily="18" charset="0"/>
                      </a:rPr>
                      <m:t>,</m:t>
                    </m:r>
                    <m:r>
                      <m:rPr>
                        <m:sty m:val="p"/>
                      </m:rPr>
                      <a:rPr lang="en-US" sz="2400" b="0" i="0" smtClean="0">
                        <a:latin typeface="Cambria Math" panose="02040503050406030204" pitchFamily="18" charset="0"/>
                      </a:rPr>
                      <m:t>h</m:t>
                    </m:r>
                    <m:r>
                      <a:rPr lang="en-US" sz="2400" b="0" i="1" smtClean="0">
                        <a:latin typeface="Cambria Math" panose="02040503050406030204" pitchFamily="18" charset="0"/>
                        <a:ea typeface="Cambria Math" panose="02040503050406030204" pitchFamily="18" charset="0"/>
                      </a:rPr>
                      <m:t>∈</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0,1</m:t>
                        </m:r>
                      </m:e>
                    </m:d>
                  </m:oMath>
                </a14:m>
                <a:endParaRPr lang="en-US" sz="2400" dirty="0" smtClean="0">
                  <a:latin typeface="Cambria" panose="02040503050406030204" pitchFamily="18" charset="0"/>
                </a:endParaRPr>
              </a:p>
              <a:p>
                <a:pPr marL="922338" lvl="1" indent="-457200"/>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𝑘</m:t>
                        </m:r>
                      </m:sub>
                    </m:sSub>
                    <m:r>
                      <a:rPr lang="en-US" sz="2000" i="1" smtClean="0">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𝑝</m:t>
                        </m:r>
                      </m:e>
                      <m:sub>
                        <m:r>
                          <a:rPr lang="en-US" sz="2000" i="1">
                            <a:solidFill>
                              <a:schemeClr val="tx1"/>
                            </a:solidFill>
                            <a:latin typeface="Cambria Math" panose="02040503050406030204" pitchFamily="18" charset="0"/>
                            <a:ea typeface="Cambria Math" panose="02040503050406030204" pitchFamily="18" charset="0"/>
                          </a:rPr>
                          <m:t>𝑘</m:t>
                        </m:r>
                        <m:r>
                          <a:rPr lang="en-US" sz="2000" b="0" i="1" smtClean="0">
                            <a:solidFill>
                              <a:schemeClr val="tx1"/>
                            </a:solidFill>
                            <a:latin typeface="Cambria Math" panose="02040503050406030204" pitchFamily="18" charset="0"/>
                            <a:ea typeface="Cambria Math" panose="02040503050406030204" pitchFamily="18" charset="0"/>
                          </a:rPr>
                          <m:t>−1</m:t>
                        </m:r>
                      </m:sub>
                    </m:sSub>
                    <m:r>
                      <a:rPr lang="en-US" sz="2000" i="1" smtClean="0">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1</m:t>
                        </m:r>
                      </m:sub>
                    </m:sSub>
                  </m:oMath>
                </a14:m>
                <a:endParaRPr lang="en-US" sz="2000" dirty="0" smtClean="0">
                  <a:solidFill>
                    <a:schemeClr val="tx1"/>
                  </a:solidFill>
                  <a:latin typeface="Cambria" panose="02040503050406030204" pitchFamily="18" charset="0"/>
                  <a:ea typeface="Cambria Math" panose="02040503050406030204" pitchFamily="18" charset="0"/>
                </a:endParaRPr>
              </a:p>
              <a:p>
                <a:pPr marL="922338" lvl="1" indent="-457200"/>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𝐶</m:t>
                        </m:r>
                      </m:e>
                      <m:sub>
                        <m:r>
                          <a:rPr lang="en-US" sz="2000" b="0" i="1" smtClean="0">
                            <a:solidFill>
                              <a:schemeClr val="tx1"/>
                            </a:solidFill>
                            <a:latin typeface="Cambria Math" panose="02040503050406030204" pitchFamily="18" charset="0"/>
                            <a:ea typeface="Cambria Math" panose="02040503050406030204" pitchFamily="18" charset="0"/>
                          </a:rPr>
                          <m:t>𝑖</m:t>
                        </m:r>
                      </m:sub>
                    </m:sSub>
                    <m:r>
                      <a:rPr lang="en-US" sz="2000" b="0" i="1" smtClean="0">
                        <a:solidFill>
                          <a:schemeClr val="tx1"/>
                        </a:solidFill>
                        <a:latin typeface="Cambria Math" panose="02040503050406030204" pitchFamily="18" charset="0"/>
                        <a:ea typeface="Cambria Math" panose="02040503050406030204" pitchFamily="18" charset="0"/>
                      </a:rPr>
                      <m:t>+</m:t>
                    </m:r>
                    <m:sSub>
                      <m:sSubPr>
                        <m:ctrlPr>
                          <a:rPr lang="en-US" sz="2000" b="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𝐶</m:t>
                        </m:r>
                      </m:e>
                      <m:sub>
                        <m:r>
                          <a:rPr lang="en-US" sz="2000" b="0" i="1" smtClean="0">
                            <a:solidFill>
                              <a:schemeClr val="tx1"/>
                            </a:solidFill>
                            <a:latin typeface="Cambria Math" panose="02040503050406030204" pitchFamily="18" charset="0"/>
                            <a:ea typeface="Cambria Math" panose="02040503050406030204" pitchFamily="18" charset="0"/>
                          </a:rPr>
                          <m:t>𝑗</m:t>
                        </m:r>
                      </m:sub>
                    </m:sSub>
                    <m:r>
                      <a:rPr lang="en-US" sz="2000" b="0" i="1" smtClean="0">
                        <a:solidFill>
                          <a:schemeClr val="tx1"/>
                        </a:solidFill>
                        <a:latin typeface="Cambria Math" panose="02040503050406030204" pitchFamily="18" charset="0"/>
                        <a:ea typeface="Cambria Math" panose="02040503050406030204" pitchFamily="18" charset="0"/>
                      </a:rPr>
                      <m:t>= ?</m:t>
                    </m:r>
                  </m:oMath>
                </a14:m>
                <a:endParaRPr lang="en-US" sz="2000" dirty="0" smtClean="0">
                  <a:solidFill>
                    <a:schemeClr val="tx1"/>
                  </a:solidFill>
                  <a:latin typeface="Cambria" panose="02040503050406030204" pitchFamily="18" charset="0"/>
                  <a:ea typeface="Cambria Math" panose="02040503050406030204" pitchFamily="18" charset="0"/>
                </a:endParaRPr>
              </a:p>
              <a:p>
                <a:pPr marL="922338" lvl="1" indent="-457200"/>
                <a:endParaRPr lang="en-US" sz="2000" dirty="0" smtClean="0">
                  <a:solidFill>
                    <a:schemeClr val="tx1"/>
                  </a:solidFill>
                  <a:latin typeface="Cambria" panose="02040503050406030204" pitchFamily="18" charset="0"/>
                  <a:ea typeface="Cambria Math" panose="02040503050406030204" pitchFamily="18" charset="0"/>
                </a:endParaRPr>
              </a:p>
            </p:txBody>
          </p:sp>
        </mc:Choice>
        <mc:Fallback xmlns="">
          <p:sp>
            <p:nvSpPr>
              <p:cNvPr id="9" name="Content Placeholder 5"/>
              <p:cNvSpPr>
                <a:spLocks noGrp="1" noRot="1" noChangeAspect="1" noMove="1" noResize="1" noEditPoints="1" noAdjustHandles="1" noChangeArrowheads="1" noChangeShapeType="1" noTextEdit="1"/>
              </p:cNvSpPr>
              <p:nvPr>
                <p:ph sz="quarter" idx="1"/>
              </p:nvPr>
            </p:nvSpPr>
            <p:spPr>
              <a:xfrm>
                <a:off x="0" y="2348880"/>
                <a:ext cx="9036496" cy="4147586"/>
              </a:xfrm>
              <a:blipFill rotWithShape="0">
                <a:blip r:embed="rId3"/>
                <a:stretch>
                  <a:fillRect l="-472" t="-1175"/>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06" y="3793038"/>
            <a:ext cx="8682988" cy="2732306"/>
          </a:xfrm>
          <a:prstGeom prst="rect">
            <a:avLst/>
          </a:prstGeom>
        </p:spPr>
      </p:pic>
    </p:spTree>
    <p:extLst>
      <p:ext uri="{BB962C8B-B14F-4D97-AF65-F5344CB8AC3E}">
        <p14:creationId xmlns:p14="http://schemas.microsoft.com/office/powerpoint/2010/main" val="3429019352"/>
      </p:ext>
    </p:extLst>
  </p:cSld>
  <p:clrMapOvr>
    <a:masterClrMapping/>
  </p:clrMapOvr>
  <p:transition advClick="0">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Applications 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16</a:t>
            </a:fld>
            <a:endParaRPr lang="en-US" dirty="0"/>
          </a:p>
        </p:txBody>
      </p:sp>
      <p:sp>
        <p:nvSpPr>
          <p:cNvPr id="7" name="Content Placeholder 5"/>
          <p:cNvSpPr>
            <a:spLocks noGrp="1"/>
          </p:cNvSpPr>
          <p:nvPr>
            <p:ph sz="quarter" idx="1"/>
          </p:nvPr>
        </p:nvSpPr>
        <p:spPr>
          <a:xfrm>
            <a:off x="0" y="1052736"/>
            <a:ext cx="9036496" cy="4003570"/>
          </a:xfrm>
        </p:spPr>
        <p:txBody>
          <a:bodyPr>
            <a:normAutofit/>
          </a:bodyPr>
          <a:lstStyle/>
          <a:p>
            <a:r>
              <a:rPr lang="en-US" sz="2400" dirty="0">
                <a:latin typeface="Cambria" panose="02040503050406030204" pitchFamily="18" charset="0"/>
              </a:rPr>
              <a:t>Smooth Visualization of Cluster Transitions</a:t>
            </a:r>
            <a:endParaRPr lang="en-US" sz="2400" dirty="0" smtClean="0">
              <a:latin typeface="Cambria" panose="02040503050406030204" pitchFamily="18" charset="0"/>
            </a:endParaRPr>
          </a:p>
          <a:p>
            <a:pPr marL="922338" lvl="1" indent="-457200"/>
            <a:r>
              <a:rPr lang="en-US" sz="2000" dirty="0">
                <a:solidFill>
                  <a:schemeClr val="tx1"/>
                </a:solidFill>
                <a:latin typeface="Cambria" panose="02040503050406030204" pitchFamily="18" charset="0"/>
              </a:rPr>
              <a:t>minimize </a:t>
            </a:r>
            <a:r>
              <a:rPr lang="en-US" sz="2000" dirty="0" smtClean="0">
                <a:solidFill>
                  <a:schemeClr val="tx1"/>
                </a:solidFill>
                <a:latin typeface="Cambria" panose="02040503050406030204" pitchFamily="18" charset="0"/>
              </a:rPr>
              <a:t>“close” </a:t>
            </a:r>
            <a:r>
              <a:rPr lang="en-US" sz="2000" dirty="0">
                <a:solidFill>
                  <a:schemeClr val="tx1"/>
                </a:solidFill>
                <a:latin typeface="Cambria" panose="02040503050406030204" pitchFamily="18" charset="0"/>
              </a:rPr>
              <a:t>colors assigned to </a:t>
            </a:r>
            <a:r>
              <a:rPr lang="en-US" sz="2000" dirty="0" smtClean="0">
                <a:solidFill>
                  <a:schemeClr val="tx1"/>
                </a:solidFill>
                <a:latin typeface="Cambria" panose="02040503050406030204" pitchFamily="18" charset="0"/>
              </a:rPr>
              <a:t>neighbors</a:t>
            </a:r>
          </a:p>
          <a:p>
            <a:pPr marL="922338" lvl="1" indent="-457200"/>
            <a:r>
              <a:rPr lang="en-US" sz="2000" dirty="0">
                <a:solidFill>
                  <a:schemeClr val="tx1"/>
                </a:solidFill>
                <a:latin typeface="Cambria" panose="02040503050406030204" pitchFamily="18" charset="0"/>
              </a:rPr>
              <a:t>propagate colors between consecutive frames</a:t>
            </a:r>
          </a:p>
        </p:txBody>
      </p:sp>
      <p:pic>
        <p:nvPicPr>
          <p:cNvPr id="3" name="visualization-propag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5936" r="26587"/>
          <a:stretch/>
        </p:blipFill>
        <p:spPr>
          <a:xfrm>
            <a:off x="4919655" y="2557629"/>
            <a:ext cx="2232248" cy="3526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visualization-rando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6"/>
          <a:srcRect l="26356" r="26019"/>
          <a:stretch/>
        </p:blipFill>
        <p:spPr>
          <a:xfrm>
            <a:off x="1763688" y="2557629"/>
            <a:ext cx="2208200" cy="3526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977961" y="6148737"/>
            <a:ext cx="1779654" cy="338554"/>
          </a:xfrm>
          <a:prstGeom prst="rect">
            <a:avLst/>
          </a:prstGeom>
          <a:noFill/>
        </p:spPr>
        <p:txBody>
          <a:bodyPr wrap="none" rtlCol="0">
            <a:spAutoFit/>
          </a:bodyPr>
          <a:lstStyle/>
          <a:p>
            <a:r>
              <a:rPr lang="en-US" sz="1600" dirty="0" smtClean="0">
                <a:latin typeface="Cambria" panose="02040503050406030204" pitchFamily="18" charset="0"/>
              </a:rPr>
              <a:t>(a) </a:t>
            </a:r>
            <a:r>
              <a:rPr lang="en-US" sz="1600" i="1" dirty="0" smtClean="0">
                <a:latin typeface="Cambria" panose="02040503050406030204" pitchFamily="18" charset="0"/>
              </a:rPr>
              <a:t>Initial </a:t>
            </a:r>
            <a:r>
              <a:rPr lang="en-US" sz="1600" i="1" dirty="0">
                <a:latin typeface="Cambria" panose="02040503050406030204" pitchFamily="18" charset="0"/>
              </a:rPr>
              <a:t>painting</a:t>
            </a:r>
          </a:p>
        </p:txBody>
      </p:sp>
      <p:sp>
        <p:nvSpPr>
          <p:cNvPr id="10" name="TextBox 9"/>
          <p:cNvSpPr txBox="1"/>
          <p:nvPr/>
        </p:nvSpPr>
        <p:spPr>
          <a:xfrm>
            <a:off x="5005721" y="6148737"/>
            <a:ext cx="2060116" cy="338554"/>
          </a:xfrm>
          <a:prstGeom prst="rect">
            <a:avLst/>
          </a:prstGeom>
          <a:noFill/>
        </p:spPr>
        <p:txBody>
          <a:bodyPr wrap="none" rtlCol="0">
            <a:spAutoFit/>
          </a:bodyPr>
          <a:lstStyle/>
          <a:p>
            <a:r>
              <a:rPr lang="en-US" sz="1600" dirty="0" smtClean="0">
                <a:latin typeface="Cambria" panose="02040503050406030204" pitchFamily="18" charset="0"/>
              </a:rPr>
              <a:t>(b) </a:t>
            </a:r>
            <a:r>
              <a:rPr lang="en-US" sz="1600" i="1" dirty="0" smtClean="0">
                <a:latin typeface="Cambria" panose="02040503050406030204" pitchFamily="18" charset="0"/>
              </a:rPr>
              <a:t>Color propagation</a:t>
            </a:r>
            <a:endParaRPr lang="en-US" sz="1600" i="1" dirty="0">
              <a:latin typeface="Cambria" panose="02040503050406030204" pitchFamily="18" charset="0"/>
            </a:endParaRPr>
          </a:p>
        </p:txBody>
      </p:sp>
    </p:spTree>
    <p:extLst>
      <p:ext uri="{BB962C8B-B14F-4D97-AF65-F5344CB8AC3E}">
        <p14:creationId xmlns:p14="http://schemas.microsoft.com/office/powerpoint/2010/main" val="313090929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0" fill="hold"/>
                                        <p:tgtEl>
                                          <p:spTgt spid="8"/>
                                        </p:tgtEl>
                                      </p:cBhvr>
                                    </p:cmd>
                                  </p:childTnLst>
                                </p:cTn>
                              </p:par>
                              <p:par>
                                <p:cTn id="7" presetID="1" presetClass="mediacall" presetSubtype="0" fill="hold" nodeType="withEffect">
                                  <p:stCondLst>
                                    <p:cond delay="0"/>
                                  </p:stCondLst>
                                  <p:childTnLst>
                                    <p:cmd type="call" cmd="playFrom(0.0)">
                                      <p:cBhvr>
                                        <p:cTn id="8" dur="11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8"/>
                </p:tgtEl>
              </p:cMediaNode>
            </p:video>
            <p:video>
              <p:cMediaNode vol="80000">
                <p:cTn id="10" repeatCount="indefinite"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Applications II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17</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052735"/>
                <a:ext cx="9036496" cy="1810397"/>
              </a:xfrm>
            </p:spPr>
            <p:txBody>
              <a:bodyPr>
                <a:normAutofit/>
              </a:bodyPr>
              <a:lstStyle/>
              <a:p>
                <a:r>
                  <a:rPr lang="en-US" sz="2400" dirty="0" smtClean="0">
                    <a:latin typeface="Cambria" panose="02040503050406030204" pitchFamily="18" charset="0"/>
                  </a:rPr>
                  <a:t>Multi-resolution Segmentation</a:t>
                </a:r>
              </a:p>
              <a:p>
                <a:pPr marL="922338" lvl="1" indent="-457200"/>
                <a:r>
                  <a:rPr lang="en-US" sz="2000" b="0" dirty="0" smtClean="0">
                    <a:solidFill>
                      <a:schemeClr val="tx1"/>
                    </a:solidFill>
                    <a:latin typeface="Cambria" panose="02040503050406030204" pitchFamily="18" charset="0"/>
                    <a:ea typeface="Cambria Math" panose="02040503050406030204" pitchFamily="18" charset="0"/>
                  </a:rPr>
                  <a:t>adjusting parameter</a:t>
                </a:r>
                <a:r>
                  <a:rPr lang="en-US" sz="2000" b="0" dirty="0" smtClean="0">
                    <a:solidFill>
                      <a:schemeClr val="tx1"/>
                    </a:solidFill>
                    <a:ea typeface="Cambria Math" panose="02040503050406030204" pitchFamily="18" charset="0"/>
                  </a:rPr>
                  <a:t> </a:t>
                </a:r>
                <a14:m>
                  <m:oMath xmlns:m="http://schemas.openxmlformats.org/officeDocument/2006/math">
                    <m:r>
                      <a:rPr lang="en-US" sz="2000" b="0" i="1" smtClean="0">
                        <a:solidFill>
                          <a:srgbClr val="7030A0"/>
                        </a:solidFill>
                        <a:latin typeface="Cambria Math" panose="02040503050406030204" pitchFamily="18" charset="0"/>
                        <a:ea typeface="Cambria Math" panose="02040503050406030204" pitchFamily="18" charset="0"/>
                      </a:rPr>
                      <m:t>h</m:t>
                    </m:r>
                    <m:r>
                      <a:rPr lang="en-US" sz="2000" b="0" i="1" smtClean="0">
                        <a:solidFill>
                          <a:schemeClr val="tx1"/>
                        </a:solidFill>
                        <a:latin typeface="Cambria Math" panose="02040503050406030204" pitchFamily="18" charset="0"/>
                        <a:ea typeface="Cambria Math" panose="02040503050406030204" pitchFamily="18" charset="0"/>
                      </a:rPr>
                      <m:t>:</m:t>
                    </m:r>
                    <m:r>
                      <a:rPr lang="en-US" sz="2000" b="0" i="0" smtClean="0">
                        <a:solidFill>
                          <a:schemeClr val="tx1"/>
                        </a:solidFill>
                        <a:latin typeface="Cambria Math" panose="02040503050406030204" pitchFamily="18" charset="0"/>
                        <a:ea typeface="Cambria Math" panose="02040503050406030204" pitchFamily="18" charset="0"/>
                      </a:rPr>
                      <m:t>0</m:t>
                    </m:r>
                    <m:r>
                      <a:rPr lang="en-US" sz="2000" b="0" i="1" smtClean="0">
                        <a:solidFill>
                          <a:schemeClr val="tx1"/>
                        </a:solidFill>
                        <a:latin typeface="Cambria Math" panose="02040503050406030204" pitchFamily="18" charset="0"/>
                        <a:ea typeface="Cambria Math" panose="02040503050406030204" pitchFamily="18" charset="0"/>
                      </a:rPr>
                      <m:t> </m:t>
                    </m:r>
                    <m:d>
                      <m:dPr>
                        <m:ctrlPr>
                          <a:rPr lang="en-US" sz="2000" b="0" i="1" smtClean="0">
                            <a:solidFill>
                              <a:schemeClr val="tx1"/>
                            </a:solidFill>
                            <a:latin typeface="Cambria Math" panose="02040503050406030204" pitchFamily="18" charset="0"/>
                            <a:ea typeface="Cambria Math" panose="02040503050406030204" pitchFamily="18" charset="0"/>
                          </a:rPr>
                        </m:ctrlPr>
                      </m:dPr>
                      <m:e>
                        <m:r>
                          <a:rPr lang="en-US" sz="2000" b="0" i="1" smtClean="0">
                            <a:solidFill>
                              <a:schemeClr val="accent5"/>
                            </a:solidFill>
                            <a:latin typeface="Cambria Math" panose="02040503050406030204" pitchFamily="18" charset="0"/>
                            <a:ea typeface="Cambria Math" panose="02040503050406030204" pitchFamily="18" charset="0"/>
                          </a:rPr>
                          <m:t>h𝑖𝑔h</m:t>
                        </m:r>
                      </m:e>
                    </m:d>
                    <m:r>
                      <a:rPr lang="en-US" sz="2000" b="0" i="1" smtClean="0">
                        <a:solidFill>
                          <a:schemeClr val="tx1"/>
                        </a:solidFill>
                        <a:latin typeface="Cambria Math" panose="02040503050406030204" pitchFamily="18" charset="0"/>
                        <a:ea typeface="Cambria Math" panose="02040503050406030204" pitchFamily="18" charset="0"/>
                      </a:rPr>
                      <m:t>→1</m:t>
                    </m:r>
                    <m:d>
                      <m:dPr>
                        <m:ctrlPr>
                          <a:rPr lang="en-US" sz="2000" b="0" i="1" smtClean="0">
                            <a:solidFill>
                              <a:schemeClr val="tx1"/>
                            </a:solidFill>
                            <a:latin typeface="Cambria Math" panose="02040503050406030204" pitchFamily="18" charset="0"/>
                            <a:ea typeface="Cambria Math" panose="02040503050406030204" pitchFamily="18" charset="0"/>
                          </a:rPr>
                        </m:ctrlPr>
                      </m:dPr>
                      <m:e>
                        <m:r>
                          <a:rPr lang="en-US" sz="2000" b="0" i="1" smtClean="0">
                            <a:solidFill>
                              <a:schemeClr val="accent3"/>
                            </a:solidFill>
                            <a:latin typeface="Cambria Math" panose="02040503050406030204" pitchFamily="18" charset="0"/>
                            <a:ea typeface="Cambria Math" panose="02040503050406030204" pitchFamily="18" charset="0"/>
                          </a:rPr>
                          <m:t>𝑙𝑜𝑤</m:t>
                        </m:r>
                      </m:e>
                    </m:d>
                  </m:oMath>
                </a14:m>
                <a:endParaRPr lang="en-US" sz="2000" b="0" dirty="0" smtClean="0">
                  <a:solidFill>
                    <a:schemeClr val="tx1"/>
                  </a:solidFill>
                  <a:ea typeface="Cambria Math" panose="02040503050406030204" pitchFamily="18" charset="0"/>
                </a:endParaRPr>
              </a:p>
              <a:p>
                <a:pPr marL="922338" lvl="1" indent="-457200"/>
                <a:r>
                  <a:rPr lang="en-US" sz="2000" i="1" dirty="0" smtClean="0">
                    <a:solidFill>
                      <a:schemeClr val="tx1"/>
                    </a:solidFill>
                    <a:latin typeface="Cambria" panose="02040503050406030204" pitchFamily="18" charset="0"/>
                  </a:rPr>
                  <a:t>efficient</a:t>
                </a:r>
                <a:r>
                  <a:rPr lang="en-US" sz="2000" dirty="0">
                    <a:solidFill>
                      <a:schemeClr val="tx1"/>
                    </a:solidFill>
                    <a:latin typeface="Cambria" panose="02040503050406030204" pitchFamily="18" charset="0"/>
                  </a:rPr>
                  <a:t>: do not depend on mesh </a:t>
                </a:r>
                <a:r>
                  <a:rPr lang="en-US" sz="2000" dirty="0" smtClean="0">
                    <a:solidFill>
                      <a:schemeClr val="tx1"/>
                    </a:solidFill>
                    <a:latin typeface="Cambria" panose="02040503050406030204" pitchFamily="18" charset="0"/>
                  </a:rPr>
                  <a:t>tessellation</a:t>
                </a:r>
              </a:p>
              <a:p>
                <a:pPr marL="922338" lvl="1" indent="-457200"/>
                <a:r>
                  <a:rPr lang="en-US" sz="2000" dirty="0" smtClean="0">
                    <a:solidFill>
                      <a:schemeClr val="tx1"/>
                    </a:solidFill>
                    <a:latin typeface="Cambria" panose="02040503050406030204" pitchFamily="18" charset="0"/>
                  </a:rPr>
                  <a:t>bounded </a:t>
                </a:r>
                <a:r>
                  <a:rPr lang="en-US" sz="2000" dirty="0">
                    <a:solidFill>
                      <a:schemeClr val="tx1"/>
                    </a:solidFill>
                    <a:latin typeface="Cambria" panose="02040503050406030204" pitchFamily="18" charset="0"/>
                  </a:rPr>
                  <a:t>by </a:t>
                </a:r>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𝑂𝑆</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𝐴</m:t>
                            </m:r>
                            <m:r>
                              <a:rPr lang="en-US" sz="2000" b="0" i="1" smtClean="0">
                                <a:solidFill>
                                  <a:schemeClr val="tx1"/>
                                </a:solidFill>
                                <a:latin typeface="Cambria Math" panose="02040503050406030204" pitchFamily="18" charset="0"/>
                              </a:rPr>
                              <m:t>)</m:t>
                            </m:r>
                          </m:e>
                        </m:d>
                      </m:e>
                    </m:d>
                    <m:r>
                      <a:rPr lang="en-US" sz="2000" b="0" i="1" smtClean="0">
                        <a:solidFill>
                          <a:schemeClr val="tx1"/>
                        </a:solidFill>
                        <a:latin typeface="Cambria Math" panose="02040503050406030204" pitchFamily="18" charset="0"/>
                      </a:rPr>
                      <m:t> </m:t>
                    </m:r>
                  </m:oMath>
                </a14:m>
                <a:r>
                  <a:rPr lang="en-US" sz="2000" dirty="0" smtClean="0">
                    <a:solidFill>
                      <a:schemeClr val="tx1"/>
                    </a:solidFill>
                    <a:latin typeface="Cambria" panose="02040503050406030204" pitchFamily="18" charset="0"/>
                  </a:rPr>
                  <a:t>- </a:t>
                </a:r>
                <a:r>
                  <a:rPr lang="en-US" sz="2000" i="1" dirty="0" smtClean="0">
                    <a:solidFill>
                      <a:schemeClr val="tx1"/>
                    </a:solidFill>
                    <a:latin typeface="Cambria" panose="02040503050406030204" pitchFamily="18" charset="0"/>
                  </a:rPr>
                  <a:t>high similarity </a:t>
                </a:r>
                <a:r>
                  <a:rPr lang="en-US" sz="2000" dirty="0" smtClean="0">
                    <a:solidFill>
                      <a:schemeClr val="tx1"/>
                    </a:solidFill>
                    <a:latin typeface="Cambria" panose="02040503050406030204" pitchFamily="18" charset="0"/>
                  </a:rPr>
                  <a:t>of </a:t>
                </a:r>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𝑖</m:t>
                            </m:r>
                          </m:sub>
                        </m:sSub>
                      </m:e>
                    </m:d>
                  </m:oMath>
                </a14:m>
                <a:r>
                  <a:rPr lang="en-US" sz="2000" dirty="0" smtClean="0">
                    <a:solidFill>
                      <a:schemeClr val="tx1"/>
                    </a:solidFill>
                    <a:latin typeface="Cambria" panose="02040503050406030204" pitchFamily="18" charset="0"/>
                  </a:rPr>
                  <a:t> ?</a:t>
                </a:r>
                <a:endParaRPr lang="en-US" sz="2000" dirty="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052735"/>
                <a:ext cx="9036496" cy="1810397"/>
              </a:xfrm>
              <a:blipFill rotWithShape="0">
                <a:blip r:embed="rId12"/>
                <a:stretch>
                  <a:fillRect l="-472" t="-2694"/>
                </a:stretch>
              </a:blipFill>
            </p:spPr>
            <p:txBody>
              <a:bodyPr/>
              <a:lstStyle/>
              <a:p>
                <a:r>
                  <a:rPr lang="en-US">
                    <a:noFill/>
                  </a:rPr>
                  <a:t> </a:t>
                </a:r>
              </a:p>
            </p:txBody>
          </p:sp>
        </mc:Fallback>
      </mc:AlternateContent>
      <p:pic>
        <p:nvPicPr>
          <p:cNvPr id="11" name="visualization-multi-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30469" r="29687" b="10542"/>
          <a:stretch/>
        </p:blipFill>
        <p:spPr>
          <a:xfrm>
            <a:off x="179512" y="3344901"/>
            <a:ext cx="1418332" cy="2388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visualization-multi-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30343" r="29200" b="10561"/>
          <a:stretch/>
        </p:blipFill>
        <p:spPr>
          <a:xfrm>
            <a:off x="1984611" y="3345397"/>
            <a:ext cx="1440160" cy="2387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visualization-multi-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5"/>
          <a:srcRect l="29730" r="29813" b="10542"/>
          <a:stretch/>
        </p:blipFill>
        <p:spPr>
          <a:xfrm>
            <a:off x="3811538" y="3344901"/>
            <a:ext cx="1440160" cy="2388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visualization-multi-2">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6"/>
          <a:srcRect l="29730" r="29813" b="10542"/>
          <a:stretch/>
        </p:blipFill>
        <p:spPr>
          <a:xfrm>
            <a:off x="5638465" y="3344901"/>
            <a:ext cx="1440160" cy="2388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visualization-multi-1">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7"/>
          <a:srcRect l="30343" r="29200" b="10542"/>
          <a:stretch/>
        </p:blipFill>
        <p:spPr>
          <a:xfrm>
            <a:off x="7465392" y="3344901"/>
            <a:ext cx="1440160" cy="2388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7838711"/>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40" fill="hold"/>
                                        <p:tgtEl>
                                          <p:spTgt spid="11"/>
                                        </p:tgtEl>
                                      </p:cBhvr>
                                    </p:cmd>
                                  </p:childTnLst>
                                </p:cTn>
                              </p:par>
                              <p:par>
                                <p:cTn id="7" presetID="1" presetClass="mediacall" presetSubtype="0" fill="hold" nodeType="withEffect">
                                  <p:stCondLst>
                                    <p:cond delay="0"/>
                                  </p:stCondLst>
                                  <p:childTnLst>
                                    <p:cmd type="call" cmd="playFrom(0.0)">
                                      <p:cBhvr>
                                        <p:cTn id="8" dur="16520" fill="hold"/>
                                        <p:tgtEl>
                                          <p:spTgt spid="12"/>
                                        </p:tgtEl>
                                      </p:cBhvr>
                                    </p:cmd>
                                  </p:childTnLst>
                                </p:cTn>
                              </p:par>
                              <p:par>
                                <p:cTn id="9" presetID="2" presetClass="mediacall" presetSubtype="0" fill="hold" nodeType="withEffect">
                                  <p:stCondLst>
                                    <p:cond delay="0"/>
                                  </p:stCondLst>
                                  <p:childTnLst>
                                    <p:cmd type="call" cmd="togglePause">
                                      <p:cBhvr>
                                        <p:cTn id="10" dur="1" fill="hold"/>
                                        <p:tgtEl>
                                          <p:spTgt spid="13"/>
                                        </p:tgtEl>
                                      </p:cBhvr>
                                    </p:cmd>
                                  </p:childTnLst>
                                </p:cTn>
                              </p:par>
                              <p:par>
                                <p:cTn id="11" presetID="2" presetClass="mediacall" presetSubtype="0" fill="hold" nodeType="withEffect">
                                  <p:stCondLst>
                                    <p:cond delay="0"/>
                                  </p:stCondLst>
                                  <p:childTnLst>
                                    <p:cmd type="call" cmd="togglePause">
                                      <p:cBhvr>
                                        <p:cTn id="12" dur="1" fill="hold"/>
                                        <p:tgtEl>
                                          <p:spTgt spid="14"/>
                                        </p:tgtEl>
                                      </p:cBhvr>
                                    </p:cmd>
                                  </p:childTnLst>
                                </p:cTn>
                              </p:par>
                              <p:par>
                                <p:cTn id="13" presetID="2" presetClass="mediacall" presetSubtype="0" fill="hold" nodeType="withEffect">
                                  <p:stCondLst>
                                    <p:cond delay="0"/>
                                  </p:stCondLst>
                                  <p:childTnLst>
                                    <p:cmd type="call" cmd="togglePause">
                                      <p:cBhvr>
                                        <p:cTn id="14"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11"/>
                </p:tgtEl>
              </p:cMediaNode>
            </p:video>
            <p:video>
              <p:cMediaNode vol="80000">
                <p:cTn id="16" repeatCount="indefinite" fill="hold" display="0">
                  <p:stCondLst>
                    <p:cond delay="indefinite"/>
                  </p:stCondLst>
                </p:cTn>
                <p:tgtEl>
                  <p:spTgt spid="12"/>
                </p:tgtEl>
              </p:cMediaNode>
            </p:video>
            <p:video>
              <p:cMediaNode vol="80000">
                <p:cTn id="17" repeatCount="indefinite" fill="hold" display="0">
                  <p:stCondLst>
                    <p:cond delay="indefinite"/>
                  </p:stCondLst>
                </p:cTn>
                <p:tgtEl>
                  <p:spTgt spid="13"/>
                </p:tgtEl>
              </p:cMediaNode>
            </p:video>
            <p:video>
              <p:cMediaNode vol="80000">
                <p:cTn id="18" repeatCount="indefinite" fill="hold" display="0">
                  <p:stCondLst>
                    <p:cond delay="indefinite"/>
                  </p:stCondLst>
                </p:cTn>
                <p:tgtEl>
                  <p:spTgt spid="14"/>
                </p:tgtEl>
              </p:cMediaNode>
            </p:video>
            <p:video>
              <p:cMediaNode vol="80000">
                <p:cTn id="19" repeatCount="indefinite" fill="hold" display="0">
                  <p:stCondLst>
                    <p:cond delay="indefinite"/>
                  </p:stCondLst>
                </p:cTn>
                <p:tgtEl>
                  <p:spTgt spid="1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Applications III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18</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919579"/>
                <a:ext cx="9144000" cy="1943553"/>
              </a:xfrm>
            </p:spPr>
            <p:txBody>
              <a:bodyPr>
                <a:normAutofit/>
              </a:bodyPr>
              <a:lstStyle/>
              <a:p>
                <a:r>
                  <a:rPr lang="en-US" sz="2400" dirty="0" smtClean="0">
                    <a:latin typeface="Cambria" panose="02040503050406030204" pitchFamily="18" charset="0"/>
                  </a:rPr>
                  <a:t>Variable (</a:t>
                </a:r>
                <a:r>
                  <a:rPr lang="en-US" sz="2400" i="1" dirty="0" smtClean="0">
                    <a:latin typeface="Cambria" panose="02040503050406030204" pitchFamily="18" charset="0"/>
                  </a:rPr>
                  <a:t>temporal-consistent</a:t>
                </a:r>
                <a:r>
                  <a:rPr lang="en-US" sz="2400" dirty="0">
                    <a:latin typeface="Cambria" panose="02040503050406030204" pitchFamily="18" charset="0"/>
                  </a:rPr>
                  <a:t>) </a:t>
                </a:r>
                <a:r>
                  <a:rPr lang="en-US" sz="2400" dirty="0" smtClean="0">
                    <a:latin typeface="Cambria" panose="02040503050406030204" pitchFamily="18" charset="0"/>
                  </a:rPr>
                  <a:t>Segmentation </a:t>
                </a:r>
              </a:p>
              <a:p>
                <a:pPr marL="800100" lvl="1" indent="-457200" algn="just"/>
                <a14:m>
                  <m:oMath xmlns:m="http://schemas.openxmlformats.org/officeDocument/2006/math">
                    <m:d>
                      <m:dPr>
                        <m:begChr m:val=""/>
                        <m:endChr m:val="}"/>
                        <m:ctrlPr>
                          <a:rPr lang="en-US" sz="2000" i="1" dirty="0" smtClean="0">
                            <a:solidFill>
                              <a:schemeClr val="tx1"/>
                            </a:solidFill>
                            <a:latin typeface="Cambria Math" panose="02040503050406030204" pitchFamily="18" charset="0"/>
                          </a:rPr>
                        </m:ctrlPr>
                      </m:dPr>
                      <m:e>
                        <m:eqArr>
                          <m:eqArrPr>
                            <m:ctrlPr>
                              <a:rPr lang="en-US" sz="2000" i="1" dirty="0">
                                <a:solidFill>
                                  <a:schemeClr val="tx1"/>
                                </a:solidFill>
                                <a:latin typeface="Cambria Math" panose="02040503050406030204" pitchFamily="18" charset="0"/>
                              </a:rPr>
                            </m:ctrlPr>
                          </m:eqArrPr>
                          <m:e>
                            <m:d>
                              <m:dPr>
                                <m:ctrlPr>
                                  <a:rPr lang="en-US" sz="2000" b="0" i="1" dirty="0" smtClean="0">
                                    <a:solidFill>
                                      <a:schemeClr val="tx1"/>
                                    </a:solidFill>
                                    <a:latin typeface="Cambria Math" panose="02040503050406030204" pitchFamily="18" charset="0"/>
                                  </a:rPr>
                                </m:ctrlPr>
                              </m:dPr>
                              <m:e>
                                <m:r>
                                  <m:rPr>
                                    <m:sty m:val="p"/>
                                  </m:rPr>
                                  <a:rPr lang="en-US" sz="2000" b="0" i="0" dirty="0" smtClean="0">
                                    <a:solidFill>
                                      <a:schemeClr val="tx1"/>
                                    </a:solidFill>
                                    <a:latin typeface="Cambria Math" panose="02040503050406030204" pitchFamily="18" charset="0"/>
                                  </a:rPr>
                                  <m:t>a</m:t>
                                </m:r>
                              </m:e>
                            </m:d>
                            <m:r>
                              <a:rPr lang="en-US" sz="2000" b="0" i="0" dirty="0" smtClean="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remain</m:t>
                            </m:r>
                            <m:r>
                              <a:rPr lang="en-US" sz="2000" i="0" dirty="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faithful</m:t>
                            </m:r>
                            <m:r>
                              <a:rPr lang="en-US" sz="2000" i="0" dirty="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to</m:t>
                            </m:r>
                            <m:r>
                              <a:rPr lang="en-US" sz="2000" i="0" dirty="0">
                                <a:solidFill>
                                  <a:schemeClr val="tx1"/>
                                </a:solidFill>
                                <a:latin typeface="Cambria Math" panose="02040503050406030204" pitchFamily="18" charset="0"/>
                              </a:rPr>
                              <m:t> </m:t>
                            </m:r>
                            <m:r>
                              <m:rPr>
                                <m:sty m:val="p"/>
                              </m:rPr>
                              <a:rPr lang="en-US" sz="2000" i="0" dirty="0" smtClean="0">
                                <a:solidFill>
                                  <a:srgbClr val="7030A0"/>
                                </a:solidFill>
                                <a:latin typeface="Cambria Math" panose="02040503050406030204" pitchFamily="18" charset="0"/>
                              </a:rPr>
                              <m:t>past</m:t>
                            </m:r>
                            <m:r>
                              <a:rPr lang="en-US" sz="2000" b="0" i="0" dirty="0" smtClean="0">
                                <a:solidFill>
                                  <a:srgbClr val="7030A0"/>
                                </a:solidFill>
                                <a:latin typeface="Cambria Math" panose="02040503050406030204" pitchFamily="18" charset="0"/>
                              </a:rPr>
                              <m:t>  </m:t>
                            </m:r>
                            <m:r>
                              <m:rPr>
                                <m:sty m:val="p"/>
                              </m:rPr>
                              <a:rPr lang="en-US" sz="2000" i="0" dirty="0">
                                <a:solidFill>
                                  <a:srgbClr val="7030A0"/>
                                </a:solidFill>
                                <a:latin typeface="Cambria Math" panose="02040503050406030204" pitchFamily="18" charset="0"/>
                              </a:rPr>
                              <m:t>data</m:t>
                            </m:r>
                          </m:e>
                          <m:e>
                            <m:d>
                              <m:dPr>
                                <m:ctrlPr>
                                  <a:rPr lang="en-US" sz="2000" b="0" i="1" dirty="0" smtClean="0">
                                    <a:solidFill>
                                      <a:schemeClr val="tx1"/>
                                    </a:solidFill>
                                    <a:latin typeface="Cambria Math" panose="02040503050406030204" pitchFamily="18" charset="0"/>
                                  </a:rPr>
                                </m:ctrlPr>
                              </m:dPr>
                              <m:e>
                                <m:r>
                                  <m:rPr>
                                    <m:sty m:val="p"/>
                                  </m:rPr>
                                  <a:rPr lang="en-US" sz="2000" b="0" i="0" dirty="0" smtClean="0">
                                    <a:solidFill>
                                      <a:schemeClr val="tx1"/>
                                    </a:solidFill>
                                    <a:latin typeface="Cambria Math" panose="02040503050406030204" pitchFamily="18" charset="0"/>
                                  </a:rPr>
                                  <m:t>b</m:t>
                                </m:r>
                              </m:e>
                            </m:d>
                            <m:r>
                              <a:rPr lang="en-US" sz="2000" b="0" i="0" dirty="0" smtClean="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alter</m:t>
                            </m:r>
                            <m:r>
                              <a:rPr lang="en-US" sz="2000" i="0" dirty="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to</m:t>
                            </m:r>
                            <m:r>
                              <a:rPr lang="en-US" sz="2000" i="0" dirty="0">
                                <a:solidFill>
                                  <a:schemeClr val="tx1"/>
                                </a:solidFill>
                                <a:latin typeface="Cambria Math" panose="02040503050406030204" pitchFamily="18" charset="0"/>
                              </a:rPr>
                              <m:t> </m:t>
                            </m:r>
                            <m:r>
                              <m:rPr>
                                <m:sty m:val="p"/>
                              </m:rPr>
                              <a:rPr lang="en-US" sz="2000" i="0" dirty="0" smtClean="0">
                                <a:solidFill>
                                  <a:srgbClr val="7030A0"/>
                                </a:solidFill>
                                <a:latin typeface="Cambria Math" panose="02040503050406030204" pitchFamily="18" charset="0"/>
                              </a:rPr>
                              <m:t>future</m:t>
                            </m:r>
                            <m:r>
                              <a:rPr lang="en-US" sz="2000" b="0" i="0" dirty="0" smtClean="0">
                                <a:solidFill>
                                  <a:srgbClr val="7030A0"/>
                                </a:solidFill>
                                <a:latin typeface="Cambria Math" panose="02040503050406030204" pitchFamily="18" charset="0"/>
                              </a:rPr>
                              <m:t> </m:t>
                            </m:r>
                            <m:r>
                              <m:rPr>
                                <m:sty m:val="p"/>
                              </m:rPr>
                              <a:rPr lang="en-US" sz="2000" i="0" dirty="0">
                                <a:solidFill>
                                  <a:srgbClr val="7030A0"/>
                                </a:solidFill>
                                <a:latin typeface="Cambria Math" panose="02040503050406030204" pitchFamily="18" charset="0"/>
                              </a:rPr>
                              <m:t>data</m:t>
                            </m:r>
                          </m:e>
                        </m:eqArr>
                        <m:r>
                          <a:rPr lang="en-US" sz="2000" b="0" i="1" dirty="0" smtClean="0">
                            <a:solidFill>
                              <a:schemeClr val="tx1"/>
                            </a:solidFill>
                            <a:latin typeface="Cambria Math" panose="02040503050406030204" pitchFamily="18" charset="0"/>
                          </a:rPr>
                          <m:t> </m:t>
                        </m:r>
                      </m:e>
                    </m:d>
                    <m:r>
                      <m:rPr>
                        <m:sty m:val="p"/>
                      </m:rPr>
                      <a:rPr lang="en-US" sz="2000" dirty="0">
                        <a:solidFill>
                          <a:schemeClr val="accent3"/>
                        </a:solidFill>
                        <a:latin typeface="Cambria Math" panose="02040503050406030204" pitchFamily="18" charset="0"/>
                      </a:rPr>
                      <m:t>merge</m:t>
                    </m:r>
                    <m:r>
                      <a:rPr lang="en-US" sz="2000" i="1" dirty="0">
                        <a:solidFill>
                          <a:schemeClr val="accent3"/>
                        </a:solidFill>
                        <a:latin typeface="Cambria Math" panose="02040503050406030204" pitchFamily="18" charset="0"/>
                      </a:rPr>
                      <m:t> </m:t>
                    </m:r>
                    <m:r>
                      <a:rPr lang="en-US" sz="2000" b="0" i="1" dirty="0" smtClean="0">
                        <a:solidFill>
                          <a:schemeClr val="tx1"/>
                        </a:solidFill>
                        <a:latin typeface="Cambria Math" panose="02040503050406030204" pitchFamily="18" charset="0"/>
                      </a:rPr>
                      <m:t>{</m:t>
                    </m:r>
                    <m:sSub>
                      <m:sSubPr>
                        <m:ctrlPr>
                          <a:rPr lang="en-US" sz="2000" i="1" dirty="0">
                            <a:solidFill>
                              <a:schemeClr val="tx1"/>
                            </a:solidFill>
                            <a:latin typeface="Cambria Math" panose="02040503050406030204" pitchFamily="18" charset="0"/>
                          </a:rPr>
                        </m:ctrlPr>
                      </m:sSubPr>
                      <m:e>
                        <m:r>
                          <a:rPr lang="en-US" sz="2000" b="0" i="1" dirty="0">
                            <a:solidFill>
                              <a:schemeClr val="tx1"/>
                            </a:solidFill>
                            <a:latin typeface="Cambria Math" panose="02040503050406030204" pitchFamily="18" charset="0"/>
                          </a:rPr>
                          <m:t>𝑃</m:t>
                        </m:r>
                      </m:e>
                      <m:sub>
                        <m:r>
                          <a:rPr lang="en-US" sz="2000" b="0" i="1" dirty="0">
                            <a:solidFill>
                              <a:schemeClr val="tx1"/>
                            </a:solidFill>
                            <a:latin typeface="Cambria Math" panose="02040503050406030204" pitchFamily="18" charset="0"/>
                          </a:rPr>
                          <m:t>𝑡</m:t>
                        </m:r>
                        <m:r>
                          <a:rPr lang="en-US" sz="2000" b="0" i="1" dirty="0">
                            <a:solidFill>
                              <a:schemeClr val="tx1"/>
                            </a:solidFill>
                            <a:latin typeface="Cambria Math" panose="02040503050406030204" pitchFamily="18" charset="0"/>
                          </a:rPr>
                          <m:t>−1</m:t>
                        </m:r>
                      </m:sub>
                    </m:sSub>
                    <m:r>
                      <a:rPr lang="en-US" sz="2000" b="0" i="1" dirty="0">
                        <a:solidFill>
                          <a:schemeClr val="tx1"/>
                        </a:solidFill>
                        <a:latin typeface="Cambria Math" panose="02040503050406030204" pitchFamily="18" charset="0"/>
                      </a:rPr>
                      <m:t>,</m:t>
                    </m:r>
                    <m:sSub>
                      <m:sSubPr>
                        <m:ctrlPr>
                          <a:rPr lang="en-US" sz="2000" i="1" dirty="0">
                            <a:solidFill>
                              <a:schemeClr val="tx1"/>
                            </a:solidFill>
                            <a:latin typeface="Cambria Math" panose="02040503050406030204" pitchFamily="18" charset="0"/>
                          </a:rPr>
                        </m:ctrlPr>
                      </m:sSubPr>
                      <m:e>
                        <m:r>
                          <a:rPr lang="en-US" sz="2000" b="0" i="1" dirty="0">
                            <a:solidFill>
                              <a:schemeClr val="tx1"/>
                            </a:solidFill>
                            <a:latin typeface="Cambria Math" panose="02040503050406030204" pitchFamily="18" charset="0"/>
                          </a:rPr>
                          <m:t>𝑃</m:t>
                        </m:r>
                      </m:e>
                      <m:sub>
                        <m:r>
                          <a:rPr lang="en-US" sz="2000" b="0" i="1" dirty="0">
                            <a:solidFill>
                              <a:schemeClr val="tx1"/>
                            </a:solidFill>
                            <a:latin typeface="Cambria Math" panose="02040503050406030204" pitchFamily="18" charset="0"/>
                          </a:rPr>
                          <m:t>𝑡</m:t>
                        </m:r>
                      </m:sub>
                    </m:sSub>
                    <m:r>
                      <a:rPr lang="en-US" sz="2000" b="0" i="1" dirty="0" smtClean="0">
                        <a:solidFill>
                          <a:schemeClr val="tx1"/>
                        </a:solidFill>
                        <a:latin typeface="Cambria Math" panose="02040503050406030204" pitchFamily="18" charset="0"/>
                      </a:rPr>
                      <m:t>}:</m:t>
                    </m:r>
                    <m:r>
                      <a:rPr lang="en-US" sz="2000" i="1" dirty="0">
                        <a:solidFill>
                          <a:schemeClr val="tx1"/>
                        </a:solidFill>
                        <a:latin typeface="Cambria Math" panose="02040503050406030204" pitchFamily="18" charset="0"/>
                      </a:rPr>
                      <m:t>𝑀</m:t>
                    </m:r>
                    <m:d>
                      <m:dPr>
                        <m:begChr m:val="["/>
                        <m:endChr m:val="]"/>
                        <m:ctrlPr>
                          <a:rPr lang="en-US" sz="2000" i="1" dirty="0">
                            <a:solidFill>
                              <a:schemeClr val="tx1"/>
                            </a:solidFill>
                            <a:latin typeface="Cambria Math" panose="02040503050406030204" pitchFamily="18" charset="0"/>
                          </a:rPr>
                        </m:ctrlPr>
                      </m:dPr>
                      <m:e>
                        <m:r>
                          <a:rPr lang="en-US" sz="2000" b="0" i="1" dirty="0" smtClean="0">
                            <a:solidFill>
                              <a:schemeClr val="tx1"/>
                            </a:solidFill>
                            <a:latin typeface="Cambria Math" panose="02040503050406030204" pitchFamily="18" charset="0"/>
                          </a:rPr>
                          <m:t>𝑡</m:t>
                        </m:r>
                        <m:r>
                          <a:rPr lang="en-US" sz="2000" b="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𝑡</m:t>
                        </m:r>
                      </m:e>
                    </m:d>
                    <m:r>
                      <a:rPr lang="en-US" sz="2000" i="1" dirty="0" smtClean="0">
                        <a:solidFill>
                          <a:schemeClr val="tx1"/>
                        </a:solidFill>
                        <a:latin typeface="Cambria Math" panose="02040503050406030204" pitchFamily="18" charset="0"/>
                        <a:ea typeface="Cambria Math" panose="02040503050406030204" pitchFamily="18" charset="0"/>
                      </a:rPr>
                      <m:t>→</m:t>
                    </m:r>
                  </m:oMath>
                </a14:m>
                <a:r>
                  <a:rPr lang="en-US" sz="2000" i="1" dirty="0" smtClean="0">
                    <a:solidFill>
                      <a:schemeClr val="tx1"/>
                    </a:solidFill>
                    <a:latin typeface="Cambria" panose="02040503050406030204" pitchFamily="18" charset="0"/>
                  </a:rPr>
                  <a:t> </a:t>
                </a:r>
                <a:r>
                  <a:rPr lang="en-US" sz="2000" dirty="0" smtClean="0">
                    <a:solidFill>
                      <a:schemeClr val="tx1"/>
                    </a:solidFill>
                    <a:latin typeface="Cambria" panose="02040503050406030204" pitchFamily="18" charset="0"/>
                  </a:rPr>
                  <a:t>real-time</a:t>
                </a:r>
                <a:endParaRPr lang="en-US" sz="2000" dirty="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919579"/>
                <a:ext cx="9144000" cy="1943553"/>
              </a:xfrm>
              <a:blipFill rotWithShape="0">
                <a:blip r:embed="rId6"/>
                <a:stretch>
                  <a:fillRect l="-467" t="-2508"/>
                </a:stretch>
              </a:blipFill>
            </p:spPr>
            <p:txBody>
              <a:bodyPr/>
              <a:lstStyle/>
              <a:p>
                <a:r>
                  <a:rPr lang="en-US">
                    <a:noFill/>
                  </a:rPr>
                  <a:t> </a:t>
                </a:r>
              </a:p>
            </p:txBody>
          </p:sp>
        </mc:Fallback>
      </mc:AlternateContent>
      <p:sp>
        <p:nvSpPr>
          <p:cNvPr id="16" name="TextBox 15"/>
          <p:cNvSpPr txBox="1"/>
          <p:nvPr/>
        </p:nvSpPr>
        <p:spPr>
          <a:xfrm>
            <a:off x="2165482" y="4998274"/>
            <a:ext cx="2048894" cy="338554"/>
          </a:xfrm>
          <a:prstGeom prst="rect">
            <a:avLst/>
          </a:prstGeom>
          <a:noFill/>
        </p:spPr>
        <p:txBody>
          <a:bodyPr wrap="none" rtlCol="0">
            <a:spAutoFit/>
          </a:bodyPr>
          <a:lstStyle/>
          <a:p>
            <a:r>
              <a:rPr lang="en-US" sz="1600" dirty="0" smtClean="0">
                <a:latin typeface="Cambria" panose="02040503050406030204" pitchFamily="18" charset="0"/>
              </a:rPr>
              <a:t>(a) </a:t>
            </a:r>
            <a:r>
              <a:rPr lang="en-US" sz="1600" i="1" dirty="0" smtClean="0">
                <a:latin typeface="Cambria" panose="02040503050406030204" pitchFamily="18" charset="0"/>
              </a:rPr>
              <a:t>Color propagation</a:t>
            </a:r>
            <a:endParaRPr lang="en-US" sz="1600" i="1" dirty="0">
              <a:latin typeface="Cambria" panose="02040503050406030204" pitchFamily="18" charset="0"/>
            </a:endParaRPr>
          </a:p>
        </p:txBody>
      </p:sp>
      <p:sp>
        <p:nvSpPr>
          <p:cNvPr id="17" name="TextBox 16"/>
          <p:cNvSpPr txBox="1"/>
          <p:nvPr/>
        </p:nvSpPr>
        <p:spPr>
          <a:xfrm>
            <a:off x="4770895" y="5018193"/>
            <a:ext cx="2427652" cy="338554"/>
          </a:xfrm>
          <a:prstGeom prst="rect">
            <a:avLst/>
          </a:prstGeom>
          <a:noFill/>
        </p:spPr>
        <p:txBody>
          <a:bodyPr wrap="none" rtlCol="0">
            <a:spAutoFit/>
          </a:bodyPr>
          <a:lstStyle/>
          <a:p>
            <a:r>
              <a:rPr lang="en-US" sz="1600" dirty="0" smtClean="0">
                <a:latin typeface="Cambria" panose="02040503050406030204" pitchFamily="18" charset="0"/>
              </a:rPr>
              <a:t>(b) </a:t>
            </a:r>
            <a:r>
              <a:rPr lang="en-US" sz="1600" i="1" dirty="0" smtClean="0">
                <a:latin typeface="Cambria" panose="02040503050406030204" pitchFamily="18" charset="0"/>
              </a:rPr>
              <a:t>Variable segmentation</a:t>
            </a:r>
            <a:endParaRPr lang="en-US" sz="1600" i="1" dirty="0">
              <a:latin typeface="Cambria" panose="02040503050406030204" pitchFamily="18" charset="0"/>
            </a:endParaRPr>
          </a:p>
        </p:txBody>
      </p:sp>
      <p:pic>
        <p:nvPicPr>
          <p:cNvPr id="8" name="Picture 7"/>
          <p:cNvPicPr>
            <a:picLocks noChangeAspect="1"/>
          </p:cNvPicPr>
          <p:nvPr/>
        </p:nvPicPr>
        <p:blipFill>
          <a:blip r:embed="rId7"/>
          <a:stretch>
            <a:fillRect/>
          </a:stretch>
        </p:blipFill>
        <p:spPr>
          <a:xfrm>
            <a:off x="2184462" y="5411990"/>
            <a:ext cx="4775076" cy="1185362"/>
          </a:xfrm>
          <a:prstGeom prst="rect">
            <a:avLst/>
          </a:prstGeom>
        </p:spPr>
      </p:pic>
      <p:pic>
        <p:nvPicPr>
          <p:cNvPr id="3" name="visualization-variable-in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7018" r="26765" b="9651"/>
          <a:stretch/>
        </p:blipFill>
        <p:spPr>
          <a:xfrm>
            <a:off x="2209654" y="2132856"/>
            <a:ext cx="1960551" cy="2874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visualization-variable-fin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7999" r="26974" b="9827"/>
          <a:stretch/>
        </p:blipFill>
        <p:spPr>
          <a:xfrm>
            <a:off x="5016697" y="2132856"/>
            <a:ext cx="1936048" cy="2907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2018357"/>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0" fill="hold"/>
                                        <p:tgtEl>
                                          <p:spTgt spid="3"/>
                                        </p:tgtEl>
                                      </p:cBhvr>
                                    </p:cmd>
                                  </p:childTnLst>
                                </p:cTn>
                              </p:par>
                              <p:par>
                                <p:cTn id="7" presetID="1" presetClass="mediacall" presetSubtype="0" fill="hold" nodeType="withEffect">
                                  <p:stCondLst>
                                    <p:cond delay="0"/>
                                  </p:stCondLst>
                                  <p:childTnLst>
                                    <p:cmd type="call" cmd="playFrom(0.0)">
                                      <p:cBhvr>
                                        <p:cTn id="8" dur="11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Applications IV</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19</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908721"/>
                <a:ext cx="9144000" cy="1377279"/>
              </a:xfrm>
            </p:spPr>
            <p:txBody>
              <a:bodyPr>
                <a:normAutofit fontScale="92500"/>
              </a:bodyPr>
              <a:lstStyle/>
              <a:p>
                <a:r>
                  <a:rPr lang="en-US" sz="2400" dirty="0" smtClean="0">
                    <a:latin typeface="Cambria" panose="02040503050406030204" pitchFamily="18" charset="0"/>
                  </a:rPr>
                  <a:t>Real-time Segmentation </a:t>
                </a:r>
              </a:p>
              <a:p>
                <a:pPr marL="685800" lvl="1" indent="-285750" algn="just"/>
                <a14:m>
                  <m:oMath xmlns:m="http://schemas.openxmlformats.org/officeDocument/2006/math">
                    <m:d>
                      <m:dPr>
                        <m:begChr m:val=""/>
                        <m:endChr m:val="}"/>
                        <m:ctrlPr>
                          <a:rPr lang="en-US" sz="2000" i="1" dirty="0" smtClean="0">
                            <a:solidFill>
                              <a:schemeClr val="tx1"/>
                            </a:solidFill>
                            <a:latin typeface="Cambria Math" panose="02040503050406030204" pitchFamily="18" charset="0"/>
                          </a:rPr>
                        </m:ctrlPr>
                      </m:dPr>
                      <m:e>
                        <m:eqArr>
                          <m:eqArrPr>
                            <m:ctrlPr>
                              <a:rPr lang="en-US" sz="2000" i="1" dirty="0">
                                <a:solidFill>
                                  <a:schemeClr val="tx1"/>
                                </a:solidFill>
                                <a:latin typeface="Cambria Math" panose="02040503050406030204" pitchFamily="18" charset="0"/>
                              </a:rPr>
                            </m:ctrlPr>
                          </m:eqArrPr>
                          <m:e>
                            <m:d>
                              <m:dPr>
                                <m:ctrlPr>
                                  <a:rPr lang="en-US" sz="2000" b="0" i="1" dirty="0" smtClean="0">
                                    <a:solidFill>
                                      <a:schemeClr val="tx1"/>
                                    </a:solidFill>
                                    <a:latin typeface="Cambria Math" panose="02040503050406030204" pitchFamily="18" charset="0"/>
                                  </a:rPr>
                                </m:ctrlPr>
                              </m:dPr>
                              <m:e>
                                <m:r>
                                  <a:rPr lang="en-US" sz="2000" b="0" i="0" dirty="0" smtClean="0">
                                    <a:solidFill>
                                      <a:schemeClr val="tx1"/>
                                    </a:solidFill>
                                    <a:latin typeface="Cambria Math" panose="02040503050406030204" pitchFamily="18" charset="0"/>
                                  </a:rPr>
                                  <m:t>∗</m:t>
                                </m:r>
                              </m:e>
                            </m:d>
                            <m:r>
                              <a:rPr lang="en-US" sz="2000" b="0" i="0" dirty="0" smtClean="0">
                                <a:solidFill>
                                  <a:schemeClr val="tx1"/>
                                </a:solidFill>
                                <a:latin typeface="Cambria Math" panose="02040503050406030204" pitchFamily="18" charset="0"/>
                              </a:rPr>
                              <m:t> </m:t>
                            </m:r>
                            <m:r>
                              <m:rPr>
                                <m:sty m:val="p"/>
                              </m:rPr>
                              <a:rPr lang="en-US" sz="2000" dirty="0">
                                <a:solidFill>
                                  <a:schemeClr val="tx1"/>
                                </a:solidFill>
                                <a:latin typeface="Cambria Math" panose="02040503050406030204" pitchFamily="18" charset="0"/>
                              </a:rPr>
                              <m:t>streamed</m:t>
                            </m:r>
                            <m:r>
                              <a:rPr lang="en-US" sz="2000" dirty="0">
                                <a:solidFill>
                                  <a:schemeClr val="tx1"/>
                                </a:solidFill>
                                <a:latin typeface="Cambria Math" panose="02040503050406030204" pitchFamily="18" charset="0"/>
                              </a:rPr>
                              <m:t>/</m:t>
                            </m:r>
                            <m:r>
                              <m:rPr>
                                <m:sty m:val="p"/>
                              </m:rPr>
                              <a:rPr lang="en-US" sz="2000" dirty="0">
                                <a:solidFill>
                                  <a:schemeClr val="tx1"/>
                                </a:solidFill>
                                <a:latin typeface="Cambria Math" panose="02040503050406030204" pitchFamily="18" charset="0"/>
                              </a:rPr>
                              <m:t>dynamic</m:t>
                            </m:r>
                            <m:r>
                              <a:rPr lang="en-US" sz="2000" dirty="0">
                                <a:solidFill>
                                  <a:schemeClr val="tx1"/>
                                </a:solidFill>
                                <a:latin typeface="Cambria Math" panose="02040503050406030204" pitchFamily="18" charset="0"/>
                              </a:rPr>
                              <m:t> </m:t>
                            </m:r>
                            <m:r>
                              <m:rPr>
                                <m:sty m:val="p"/>
                              </m:rPr>
                              <a:rPr lang="en-US" sz="2000" dirty="0">
                                <a:solidFill>
                                  <a:schemeClr val="tx1"/>
                                </a:solidFill>
                                <a:latin typeface="Cambria Math" panose="02040503050406030204" pitchFamily="18" charset="0"/>
                              </a:rPr>
                              <m:t>MA</m:t>
                            </m:r>
                          </m:e>
                          <m:e>
                            <m:d>
                              <m:dPr>
                                <m:ctrlPr>
                                  <a:rPr lang="en-US" sz="2000" b="0" i="1" dirty="0" smtClean="0">
                                    <a:solidFill>
                                      <a:schemeClr val="tx1"/>
                                    </a:solidFill>
                                    <a:latin typeface="Cambria Math" panose="02040503050406030204" pitchFamily="18" charset="0"/>
                                  </a:rPr>
                                </m:ctrlPr>
                              </m:dPr>
                              <m:e>
                                <m:r>
                                  <a:rPr lang="en-US" sz="2000" i="1" dirty="0">
                                    <a:solidFill>
                                      <a:schemeClr val="tx1"/>
                                    </a:solidFill>
                                    <a:latin typeface="Cambria Math" panose="02040503050406030204" pitchFamily="18" charset="0"/>
                                  </a:rPr>
                                  <m:t>∗</m:t>
                                </m:r>
                              </m:e>
                            </m:d>
                            <m:r>
                              <a:rPr lang="en-US" sz="2000" b="0" i="1" dirty="0" smtClean="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out</m:t>
                            </m:r>
                            <m:r>
                              <a:rPr lang="en-US" sz="2000" i="0" dirty="0">
                                <a:solidFill>
                                  <a:schemeClr val="tx1"/>
                                </a:solidFill>
                                <a:latin typeface="Cambria Math" panose="02040503050406030204" pitchFamily="18" charset="0"/>
                              </a:rPr>
                              <m:t>−</m:t>
                            </m:r>
                            <m:r>
                              <m:rPr>
                                <m:sty m:val="p"/>
                              </m:rPr>
                              <a:rPr lang="en-US" sz="2000" i="0" dirty="0">
                                <a:solidFill>
                                  <a:schemeClr val="tx1"/>
                                </a:solidFill>
                                <a:latin typeface="Cambria Math" panose="02040503050406030204" pitchFamily="18" charset="0"/>
                              </a:rPr>
                              <m:t>of</m:t>
                            </m:r>
                            <m:r>
                              <a:rPr lang="en-US" sz="2000" i="0" dirty="0">
                                <a:solidFill>
                                  <a:schemeClr val="tx1"/>
                                </a:solidFill>
                                <a:latin typeface="Cambria Math" panose="02040503050406030204" pitchFamily="18" charset="0"/>
                              </a:rPr>
                              <m:t>−</m:t>
                            </m:r>
                            <m:r>
                              <m:rPr>
                                <m:sty m:val="p"/>
                              </m:rPr>
                              <a:rPr lang="en-US" sz="2000" i="0" dirty="0">
                                <a:solidFill>
                                  <a:schemeClr val="tx1"/>
                                </a:solidFill>
                                <a:latin typeface="Cambria Math" panose="02040503050406030204" pitchFamily="18" charset="0"/>
                              </a:rPr>
                              <m:t>core</m:t>
                            </m:r>
                            <m:r>
                              <a:rPr lang="en-US" sz="2000" i="0" dirty="0">
                                <a:solidFill>
                                  <a:schemeClr val="tx1"/>
                                </a:solidFill>
                                <a:latin typeface="Cambria Math" panose="02040503050406030204" pitchFamily="18" charset="0"/>
                              </a:rPr>
                              <m:t> </m:t>
                            </m:r>
                            <m:r>
                              <m:rPr>
                                <m:sty m:val="p"/>
                              </m:rPr>
                              <a:rPr lang="en-US" sz="2000" i="0" dirty="0" smtClean="0">
                                <a:solidFill>
                                  <a:schemeClr val="tx1"/>
                                </a:solidFill>
                                <a:latin typeface="Cambria Math" panose="02040503050406030204" pitchFamily="18" charset="0"/>
                              </a:rPr>
                              <m:t>algorithm</m:t>
                            </m:r>
                          </m:e>
                        </m:eqArr>
                        <m:r>
                          <a:rPr lang="en-US" sz="2000" b="0" i="1" dirty="0" smtClean="0">
                            <a:solidFill>
                              <a:schemeClr val="tx1"/>
                            </a:solidFill>
                            <a:latin typeface="Cambria Math" panose="02040503050406030204" pitchFamily="18" charset="0"/>
                          </a:rPr>
                          <m:t> </m:t>
                        </m:r>
                      </m:e>
                    </m:d>
                    <m:r>
                      <m:rPr>
                        <m:sty m:val="p"/>
                      </m:rPr>
                      <a:rPr lang="en-US" sz="2000" dirty="0">
                        <a:solidFill>
                          <a:schemeClr val="accent3"/>
                        </a:solidFill>
                        <a:latin typeface="Cambria Math" panose="02040503050406030204" pitchFamily="18" charset="0"/>
                      </a:rPr>
                      <m:t>merge</m:t>
                    </m:r>
                    <m:r>
                      <a:rPr lang="en-US" sz="2000" i="1" dirty="0">
                        <a:solidFill>
                          <a:schemeClr val="accent3"/>
                        </a:solidFill>
                        <a:latin typeface="Cambria Math" panose="02040503050406030204" pitchFamily="18" charset="0"/>
                      </a:rPr>
                      <m:t> </m:t>
                    </m:r>
                    <m:d>
                      <m:dPr>
                        <m:begChr m:val="{"/>
                        <m:endChr m:val="}"/>
                        <m:ctrlPr>
                          <a:rPr lang="en-US" sz="2000" b="0" i="1" dirty="0" smtClean="0">
                            <a:solidFill>
                              <a:schemeClr val="tx1"/>
                            </a:solidFill>
                            <a:latin typeface="Cambria Math" panose="02040503050406030204" pitchFamily="18" charset="0"/>
                          </a:rPr>
                        </m:ctrlPr>
                      </m:dPr>
                      <m:e>
                        <m:r>
                          <a:rPr lang="en-US" sz="2000" i="1" dirty="0" smtClean="0">
                            <a:solidFill>
                              <a:schemeClr val="tx1"/>
                            </a:solidFill>
                            <a:latin typeface="Cambria Math" panose="02040503050406030204" pitchFamily="18" charset="0"/>
                          </a:rPr>
                          <m:t>𝑀</m:t>
                        </m:r>
                        <m:d>
                          <m:dPr>
                            <m:begChr m:val="["/>
                            <m:endChr m:val="]"/>
                            <m:ctrlPr>
                              <a:rPr lang="en-US" sz="2000" i="1" dirty="0">
                                <a:solidFill>
                                  <a:schemeClr val="tx1"/>
                                </a:solidFill>
                                <a:latin typeface="Cambria Math" panose="02040503050406030204" pitchFamily="18" charset="0"/>
                              </a:rPr>
                            </m:ctrlPr>
                          </m:dPr>
                          <m:e>
                            <m:r>
                              <a:rPr lang="en-US" sz="2000" i="1" dirty="0">
                                <a:solidFill>
                                  <a:schemeClr val="tx1"/>
                                </a:solidFill>
                                <a:latin typeface="Cambria Math" panose="02040503050406030204" pitchFamily="18" charset="0"/>
                              </a:rPr>
                              <m:t>1,</m:t>
                            </m:r>
                            <m:r>
                              <a:rPr lang="en-US" sz="2000" i="1" dirty="0">
                                <a:solidFill>
                                  <a:schemeClr val="tx1"/>
                                </a:solidFill>
                                <a:latin typeface="Cambria Math" panose="02040503050406030204" pitchFamily="18" charset="0"/>
                              </a:rPr>
                              <m:t>𝑡</m:t>
                            </m:r>
                            <m:r>
                              <a:rPr lang="en-US" sz="2000" i="1" dirty="0">
                                <a:solidFill>
                                  <a:schemeClr val="tx1"/>
                                </a:solidFill>
                                <a:latin typeface="Cambria Math" panose="02040503050406030204" pitchFamily="18" charset="0"/>
                              </a:rPr>
                              <m:t>−1</m:t>
                            </m:r>
                          </m:e>
                        </m:d>
                        <m:r>
                          <a:rPr lang="en-US" sz="2000" i="1" dirty="0">
                            <a:solidFill>
                              <a:schemeClr val="tx1"/>
                            </a:solidFill>
                            <a:latin typeface="Cambria Math" panose="02040503050406030204" pitchFamily="18" charset="0"/>
                          </a:rPr>
                          <m:t>,</m:t>
                        </m:r>
                        <m:sSub>
                          <m:sSubPr>
                            <m:ctrlPr>
                              <a:rPr lang="en-US"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𝑃</m:t>
                            </m:r>
                          </m:e>
                          <m:sub>
                            <m:r>
                              <a:rPr lang="en-US" sz="2000" i="1" dirty="0">
                                <a:solidFill>
                                  <a:schemeClr val="tx1"/>
                                </a:solidFill>
                                <a:latin typeface="Cambria Math" panose="02040503050406030204" pitchFamily="18" charset="0"/>
                              </a:rPr>
                              <m:t>𝑡</m:t>
                            </m:r>
                          </m:sub>
                        </m:sSub>
                      </m:e>
                    </m:d>
                    <m:r>
                      <a:rPr lang="en-US" sz="2000" b="0" i="1" dirty="0" smtClean="0">
                        <a:solidFill>
                          <a:schemeClr val="tx1"/>
                        </a:solidFill>
                        <a:latin typeface="Cambria Math" panose="02040503050406030204" pitchFamily="18" charset="0"/>
                      </a:rPr>
                      <m:t>=</m:t>
                    </m:r>
                    <m:r>
                      <a:rPr lang="en-US" sz="2000" i="1" dirty="0">
                        <a:solidFill>
                          <a:schemeClr val="tx1"/>
                        </a:solidFill>
                        <a:latin typeface="Cambria Math" panose="02040503050406030204" pitchFamily="18" charset="0"/>
                      </a:rPr>
                      <m:t>𝑀</m:t>
                    </m:r>
                    <m:d>
                      <m:dPr>
                        <m:begChr m:val="["/>
                        <m:endChr m:val="]"/>
                        <m:ctrlPr>
                          <a:rPr lang="en-US" sz="2000" i="1" dirty="0">
                            <a:solidFill>
                              <a:schemeClr val="tx1"/>
                            </a:solidFill>
                            <a:latin typeface="Cambria Math" panose="02040503050406030204" pitchFamily="18" charset="0"/>
                          </a:rPr>
                        </m:ctrlPr>
                      </m:dPr>
                      <m:e>
                        <m:r>
                          <a:rPr lang="en-US" sz="2000" b="0" i="1" dirty="0" smtClean="0">
                            <a:solidFill>
                              <a:schemeClr val="tx1"/>
                            </a:solidFill>
                            <a:latin typeface="Cambria Math" panose="02040503050406030204" pitchFamily="18" charset="0"/>
                          </a:rPr>
                          <m:t>1</m:t>
                        </m:r>
                        <m:r>
                          <a:rPr lang="en-US" sz="2000" i="1" dirty="0">
                            <a:solidFill>
                              <a:schemeClr val="tx1"/>
                            </a:solidFill>
                            <a:latin typeface="Cambria Math" panose="02040503050406030204" pitchFamily="18" charset="0"/>
                          </a:rPr>
                          <m:t>,</m:t>
                        </m:r>
                        <m:r>
                          <a:rPr lang="en-US" sz="2000" b="0" i="1" dirty="0" smtClean="0">
                            <a:solidFill>
                              <a:schemeClr val="tx1"/>
                            </a:solidFill>
                            <a:latin typeface="Cambria Math" panose="02040503050406030204" pitchFamily="18" charset="0"/>
                          </a:rPr>
                          <m:t>𝑡</m:t>
                        </m:r>
                        <m:r>
                          <a:rPr lang="en-US" sz="2000" i="1" dirty="0" smtClean="0">
                            <a:solidFill>
                              <a:schemeClr val="tx1"/>
                            </a:solidFill>
                            <a:latin typeface="Cambria Math" panose="02040503050406030204" pitchFamily="18" charset="0"/>
                          </a:rPr>
                          <m:t> </m:t>
                        </m:r>
                      </m:e>
                    </m:d>
                    <m:r>
                      <a:rPr lang="en-US" sz="2000" i="1" dirty="0" smtClean="0">
                        <a:solidFill>
                          <a:schemeClr val="tx1"/>
                        </a:solidFill>
                        <a:latin typeface="Cambria Math" panose="02040503050406030204" pitchFamily="18" charset="0"/>
                        <a:ea typeface="Cambria Math" panose="02040503050406030204" pitchFamily="18" charset="0"/>
                      </a:rPr>
                      <m:t>→</m:t>
                    </m:r>
                    <m:r>
                      <a:rPr lang="en-US" sz="2000" b="0" i="1" dirty="0" smtClean="0">
                        <a:solidFill>
                          <a:schemeClr val="accent3"/>
                        </a:solidFill>
                        <a:latin typeface="Cambria Math" panose="02040503050406030204" pitchFamily="18" charset="0"/>
                        <a:ea typeface="Cambria Math" panose="02040503050406030204" pitchFamily="18" charset="0"/>
                      </a:rPr>
                      <m:t>𝑐𝑜𝑠𝑡</m:t>
                    </m:r>
                    <m:r>
                      <a:rPr lang="en-US" sz="2000" b="0" i="0" dirty="0" smtClean="0">
                        <a:solidFill>
                          <a:schemeClr val="accent3"/>
                        </a:solidFill>
                        <a:latin typeface="Cambria Math" panose="02040503050406030204" pitchFamily="18" charset="0"/>
                        <a:ea typeface="Cambria Math" panose="02040503050406030204" pitchFamily="18" charset="0"/>
                      </a:rPr>
                      <m:t> </m:t>
                    </m:r>
                    <m:r>
                      <m:rPr>
                        <m:sty m:val="p"/>
                      </m:rPr>
                      <a:rPr lang="en-US" sz="2000" b="0" i="0" dirty="0" smtClean="0">
                        <a:solidFill>
                          <a:schemeClr val="tx1"/>
                        </a:solidFill>
                        <a:latin typeface="Cambria Math" panose="02040503050406030204" pitchFamily="18" charset="0"/>
                        <a:ea typeface="Cambria Math" panose="02040503050406030204" pitchFamily="18" charset="0"/>
                      </a:rPr>
                      <m:t>of</m:t>
                    </m:r>
                    <m:r>
                      <a:rPr lang="en-US" sz="2000" b="0" i="0" dirty="0" smtClean="0">
                        <a:solidFill>
                          <a:schemeClr val="tx1"/>
                        </a:solidFill>
                        <a:latin typeface="Cambria Math" panose="02040503050406030204" pitchFamily="18" charset="0"/>
                        <a:ea typeface="Cambria Math" panose="02040503050406030204" pitchFamily="18" charset="0"/>
                      </a:rPr>
                      <m:t> </m:t>
                    </m:r>
                    <m:sSub>
                      <m:sSubPr>
                        <m:ctrlPr>
                          <a:rPr lang="en-US" sz="2000" b="0" i="1" dirty="0" smtClean="0">
                            <a:solidFill>
                              <a:schemeClr val="tx1"/>
                            </a:solidFill>
                            <a:latin typeface="Cambria Math" panose="02040503050406030204" pitchFamily="18" charset="0"/>
                            <a:ea typeface="Cambria Math" panose="02040503050406030204" pitchFamily="18" charset="0"/>
                          </a:rPr>
                        </m:ctrlPr>
                      </m:sSubPr>
                      <m:e>
                        <m:r>
                          <a:rPr lang="en-US" sz="2000" b="0" i="1" dirty="0" smtClean="0">
                            <a:solidFill>
                              <a:schemeClr val="tx1"/>
                            </a:solidFill>
                            <a:latin typeface="Cambria Math" panose="02040503050406030204" pitchFamily="18" charset="0"/>
                            <a:ea typeface="Cambria Math" panose="02040503050406030204" pitchFamily="18" charset="0"/>
                          </a:rPr>
                          <m:t>𝐶</m:t>
                        </m:r>
                      </m:e>
                      <m:sub>
                        <m:r>
                          <a:rPr lang="en-US" sz="2000" b="0" i="1" dirty="0" smtClean="0">
                            <a:solidFill>
                              <a:schemeClr val="tx1"/>
                            </a:solidFill>
                            <a:latin typeface="Cambria Math" panose="02040503050406030204" pitchFamily="18" charset="0"/>
                            <a:ea typeface="Cambria Math" panose="02040503050406030204" pitchFamily="18" charset="0"/>
                          </a:rPr>
                          <m:t>𝑡</m:t>
                        </m:r>
                      </m:sub>
                    </m:sSub>
                  </m:oMath>
                </a14:m>
                <a:endParaRPr lang="en-US" sz="2000" dirty="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908721"/>
                <a:ext cx="9144000" cy="1377279"/>
              </a:xfrm>
              <a:blipFill rotWithShape="0">
                <a:blip r:embed="rId6"/>
                <a:stretch>
                  <a:fillRect l="-333" t="-3097"/>
                </a:stretch>
              </a:blipFill>
            </p:spPr>
            <p:txBody>
              <a:bodyPr/>
              <a:lstStyle/>
              <a:p>
                <a:r>
                  <a:rPr lang="en-US">
                    <a:noFill/>
                  </a:rPr>
                  <a:t> </a:t>
                </a:r>
              </a:p>
            </p:txBody>
          </p:sp>
        </mc:Fallback>
      </mc:AlternateContent>
      <p:sp>
        <p:nvSpPr>
          <p:cNvPr id="16" name="TextBox 15"/>
          <p:cNvSpPr txBox="1"/>
          <p:nvPr/>
        </p:nvSpPr>
        <p:spPr>
          <a:xfrm>
            <a:off x="1370507" y="4890646"/>
            <a:ext cx="6088205" cy="338554"/>
          </a:xfrm>
          <a:prstGeom prst="rect">
            <a:avLst/>
          </a:prstGeom>
          <a:noFill/>
        </p:spPr>
        <p:txBody>
          <a:bodyPr wrap="none" rtlCol="0">
            <a:spAutoFit/>
          </a:bodyPr>
          <a:lstStyle/>
          <a:p>
            <a:r>
              <a:rPr lang="en-US" sz="1600" dirty="0">
                <a:latin typeface="Cambria" panose="02040503050406030204" pitchFamily="18" charset="0"/>
              </a:rPr>
              <a:t>Real-time segmentation (left) </a:t>
            </a:r>
            <a:r>
              <a:rPr lang="en-US" sz="1600" i="1" dirty="0">
                <a:latin typeface="Cambria" panose="02040503050406030204" pitchFamily="18" charset="0"/>
              </a:rPr>
              <a:t>without</a:t>
            </a:r>
            <a:r>
              <a:rPr lang="en-US" sz="1600" dirty="0">
                <a:latin typeface="Cambria" panose="02040503050406030204" pitchFamily="18" charset="0"/>
              </a:rPr>
              <a:t> and (right) </a:t>
            </a:r>
            <a:r>
              <a:rPr lang="en-US" sz="1600" i="1" dirty="0">
                <a:latin typeface="Cambria" panose="02040503050406030204" pitchFamily="18" charset="0"/>
              </a:rPr>
              <a:t>with</a:t>
            </a:r>
            <a:r>
              <a:rPr lang="en-US" sz="1600" dirty="0">
                <a:latin typeface="Cambria" panose="02040503050406030204" pitchFamily="18" charset="0"/>
              </a:rPr>
              <a:t> p2p-cleaning</a:t>
            </a:r>
            <a:endParaRPr lang="en-US" sz="1600" i="1" dirty="0">
              <a:latin typeface="Cambria" panose="02040503050406030204" pitchFamily="18" charset="0"/>
            </a:endParaRPr>
          </a:p>
        </p:txBody>
      </p:sp>
      <p:pic>
        <p:nvPicPr>
          <p:cNvPr id="6" name="Picture 5"/>
          <p:cNvPicPr>
            <a:picLocks noChangeAspect="1"/>
          </p:cNvPicPr>
          <p:nvPr/>
        </p:nvPicPr>
        <p:blipFill>
          <a:blip r:embed="rId7"/>
          <a:stretch>
            <a:fillRect/>
          </a:stretch>
        </p:blipFill>
        <p:spPr>
          <a:xfrm>
            <a:off x="1934681" y="5301208"/>
            <a:ext cx="4959859" cy="1259577"/>
          </a:xfrm>
          <a:prstGeom prst="rect">
            <a:avLst/>
          </a:prstGeom>
        </p:spPr>
      </p:pic>
      <p:pic>
        <p:nvPicPr>
          <p:cNvPr id="9" name="visualization-real-with-cle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8720" r="29010"/>
          <a:stretch/>
        </p:blipFill>
        <p:spPr>
          <a:xfrm>
            <a:off x="4716016" y="2159520"/>
            <a:ext cx="1512168" cy="2683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visualization-real-without-clea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8411" r="28973"/>
          <a:stretch/>
        </p:blipFill>
        <p:spPr>
          <a:xfrm>
            <a:off x="2411759" y="2159520"/>
            <a:ext cx="1524557" cy="2683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509807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60" fill="hold"/>
                                        <p:tgtEl>
                                          <p:spTgt spid="9"/>
                                        </p:tgtEl>
                                      </p:cBhvr>
                                    </p:cmd>
                                  </p:childTnLst>
                                </p:cTn>
                              </p:par>
                              <p:par>
                                <p:cTn id="7" presetID="1" presetClass="mediacall" presetSubtype="0" fill="hold" nodeType="withEffect">
                                  <p:stCondLst>
                                    <p:cond delay="0"/>
                                  </p:stCondLst>
                                  <p:childTnLst>
                                    <p:cmd type="call" cmd="playFrom(0.0)">
                                      <p:cBhvr>
                                        <p:cTn id="8" dur="116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video>
              <p:cMediaNode vol="80000">
                <p:cTn id="10" repeatCount="indefinite"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chor="ctr">
            <a:noAutofit/>
          </a:bodyPr>
          <a:lstStyle/>
          <a:p>
            <a:pPr algn="ctr"/>
            <a:r>
              <a:rPr lang="en-US" sz="2400" dirty="0" smtClean="0">
                <a:latin typeface="Cambria" panose="02040503050406030204" pitchFamily="18" charset="0"/>
              </a:rPr>
              <a:t>Pose Partitioning for Multi-resolution Segmentation of Arbitrary Mesh Animations</a:t>
            </a:r>
            <a:endParaRPr lang="en-US" sz="2400" dirty="0">
              <a:latin typeface="Cambria" panose="02040503050406030204" pitchFamily="18" charset="0"/>
            </a:endParaRPr>
          </a:p>
        </p:txBody>
      </p:sp>
      <p:sp>
        <p:nvSpPr>
          <p:cNvPr id="3" name="Sous-titre 2"/>
          <p:cNvSpPr>
            <a:spLocks noGrp="1"/>
          </p:cNvSpPr>
          <p:nvPr>
            <p:ph type="subTitle" idx="1"/>
          </p:nvPr>
        </p:nvSpPr>
        <p:spPr/>
        <p:txBody>
          <a:bodyPr anchor="ctr"/>
          <a:lstStyle/>
          <a:p>
            <a:pPr algn="ctr"/>
            <a:endParaRPr lang="en-US" dirty="0" smtClean="0">
              <a:latin typeface="Cambria" panose="02040503050406030204" pitchFamily="18" charset="0"/>
            </a:endParaRPr>
          </a:p>
          <a:p>
            <a:pPr algn="ctr"/>
            <a:r>
              <a:rPr lang="en-US" dirty="0" smtClean="0">
                <a:latin typeface="Cambria" panose="02040503050406030204" pitchFamily="18" charset="0"/>
              </a:rPr>
              <a:t>Andreas A. </a:t>
            </a:r>
            <a:r>
              <a:rPr lang="en-US" dirty="0" err="1" smtClean="0">
                <a:latin typeface="Cambria" panose="02040503050406030204" pitchFamily="18" charset="0"/>
              </a:rPr>
              <a:t>Vasilakis</a:t>
            </a:r>
            <a:r>
              <a:rPr lang="en-US" dirty="0" smtClean="0">
                <a:latin typeface="Cambria" panose="02040503050406030204" pitchFamily="18" charset="0"/>
              </a:rPr>
              <a:t> &amp; </a:t>
            </a:r>
            <a:r>
              <a:rPr lang="en-US" dirty="0" err="1" smtClean="0">
                <a:latin typeface="Cambria" panose="02040503050406030204" pitchFamily="18" charset="0"/>
              </a:rPr>
              <a:t>Ioannis</a:t>
            </a:r>
            <a:r>
              <a:rPr lang="en-US" dirty="0" smtClean="0">
                <a:latin typeface="Cambria" panose="02040503050406030204" pitchFamily="18" charset="0"/>
              </a:rPr>
              <a:t> </a:t>
            </a:r>
            <a:r>
              <a:rPr lang="en-US" dirty="0" err="1" smtClean="0">
                <a:latin typeface="Cambria" panose="02040503050406030204" pitchFamily="18" charset="0"/>
              </a:rPr>
              <a:t>Fudos</a:t>
            </a:r>
            <a:endParaRPr lang="el-GR" dirty="0" smtClean="0">
              <a:latin typeface="Cambria" panose="02040503050406030204" pitchFamily="18" charset="0"/>
            </a:endParaRPr>
          </a:p>
          <a:p>
            <a:pPr algn="ctr"/>
            <a:endParaRPr lang="en-US" dirty="0" smtClean="0">
              <a:latin typeface="Cambria" panose="02040503050406030204" pitchFamily="18" charset="0"/>
            </a:endParaRPr>
          </a:p>
          <a:p>
            <a:pPr algn="ctr"/>
            <a:r>
              <a:rPr lang="en-US" dirty="0" smtClean="0">
                <a:latin typeface="Cambria" panose="02040503050406030204" pitchFamily="18" charset="0"/>
              </a:rPr>
              <a:t>Department of Computer Science &amp; Engineering</a:t>
            </a:r>
            <a:endParaRPr lang="el-GR" dirty="0">
              <a:latin typeface="Cambria" panose="02040503050406030204" pitchFamily="18" charset="0"/>
            </a:endParaRPr>
          </a:p>
          <a:p>
            <a:pPr algn="ctr"/>
            <a:r>
              <a:rPr lang="en-US" dirty="0" smtClean="0">
                <a:latin typeface="Cambria" panose="02040503050406030204" pitchFamily="18" charset="0"/>
              </a:rPr>
              <a:t>University of </a:t>
            </a:r>
            <a:r>
              <a:rPr lang="en-US" dirty="0" err="1" smtClean="0">
                <a:latin typeface="Cambria" panose="02040503050406030204" pitchFamily="18" charset="0"/>
              </a:rPr>
              <a:t>Ioannina</a:t>
            </a:r>
            <a:r>
              <a:rPr lang="en-US" dirty="0" smtClean="0">
                <a:latin typeface="Cambria" panose="02040503050406030204" pitchFamily="18" charset="0"/>
              </a:rPr>
              <a:t>, Greece</a:t>
            </a:r>
            <a:endParaRPr lang="en-US" dirty="0">
              <a:latin typeface="Cambria" panose="02040503050406030204" pitchFamily="18" charset="0"/>
            </a:endParaRPr>
          </a:p>
        </p:txBody>
      </p:sp>
      <p:pic>
        <p:nvPicPr>
          <p:cNvPr id="6" name="Picture 70" descr="C:\Users\abasilak\Dropbox\abasilak\Χαρτούρα\poula-new.jpg"/>
          <p:cNvPicPr>
            <a:picLocks noChangeAspect="1" noChangeArrowheads="1"/>
          </p:cNvPicPr>
          <p:nvPr/>
        </p:nvPicPr>
        <p:blipFill>
          <a:blip r:embed="rId3" cstate="print"/>
          <a:srcRect/>
          <a:stretch>
            <a:fillRect/>
          </a:stretch>
        </p:blipFill>
        <p:spPr bwMode="auto">
          <a:xfrm>
            <a:off x="163899" y="116632"/>
            <a:ext cx="1001987" cy="965763"/>
          </a:xfrm>
          <a:prstGeom prst="rect">
            <a:avLst/>
          </a:prstGeom>
          <a:noFill/>
          <a:ln w="9525">
            <a:noFill/>
            <a:miter lim="800000"/>
            <a:headEnd/>
            <a:tailEnd/>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9582" y="263042"/>
            <a:ext cx="2390353" cy="672944"/>
          </a:xfrm>
          <a:prstGeom prst="rect">
            <a:avLst/>
          </a:prstGeom>
        </p:spPr>
      </p:pic>
      <p:pic>
        <p:nvPicPr>
          <p:cNvPr id="7" name="Picture 14" descr="C:\Users\abasilak\Dropbox\abasilak\P2P Skinning-Clustering\PG2013\Figures\0. Hand (Teaser)\2. Color Propagation\new\1.bmp"/>
          <p:cNvPicPr>
            <a:picLocks noChangeAspect="1" noChangeArrowheads="1"/>
          </p:cNvPicPr>
          <p:nvPr/>
        </p:nvPicPr>
        <p:blipFill>
          <a:blip r:embed="rId5" cstate="print"/>
          <a:srcRect/>
          <a:stretch>
            <a:fillRect/>
          </a:stretch>
        </p:blipFill>
        <p:spPr bwMode="auto">
          <a:xfrm>
            <a:off x="1062680" y="4950252"/>
            <a:ext cx="842769" cy="1708706"/>
          </a:xfrm>
          <a:prstGeom prst="rect">
            <a:avLst/>
          </a:prstGeom>
          <a:noFill/>
        </p:spPr>
      </p:pic>
      <p:pic>
        <p:nvPicPr>
          <p:cNvPr id="9" name="Picture 12" descr="C:\Users\abasilak\Dropbox\abasilak\P2P Skinning-Clustering\PG2013\Figures\0. Hand (Teaser)\2. Color Propagation\new\4.bmp"/>
          <p:cNvPicPr>
            <a:picLocks noChangeAspect="1" noChangeArrowheads="1"/>
          </p:cNvPicPr>
          <p:nvPr/>
        </p:nvPicPr>
        <p:blipFill>
          <a:blip r:embed="rId6" cstate="print"/>
          <a:srcRect/>
          <a:stretch>
            <a:fillRect/>
          </a:stretch>
        </p:blipFill>
        <p:spPr bwMode="auto">
          <a:xfrm>
            <a:off x="5625417" y="4869160"/>
            <a:ext cx="892003" cy="1789798"/>
          </a:xfrm>
          <a:prstGeom prst="rect">
            <a:avLst/>
          </a:prstGeom>
          <a:noFill/>
        </p:spPr>
      </p:pic>
      <p:pic>
        <p:nvPicPr>
          <p:cNvPr id="10" name="Picture 13" descr="C:\Users\abasilak\Dropbox\abasilak\P2P Skinning-Clustering\PG2013\Figures\0. Hand (Teaser)\2. Color Propagation\new\5.bmp"/>
          <p:cNvPicPr>
            <a:picLocks noChangeAspect="1" noChangeArrowheads="1"/>
          </p:cNvPicPr>
          <p:nvPr/>
        </p:nvPicPr>
        <p:blipFill>
          <a:blip r:embed="rId7" cstate="print"/>
          <a:srcRect/>
          <a:stretch>
            <a:fillRect/>
          </a:stretch>
        </p:blipFill>
        <p:spPr bwMode="auto">
          <a:xfrm>
            <a:off x="7211285" y="4915498"/>
            <a:ext cx="889107" cy="1743460"/>
          </a:xfrm>
          <a:prstGeom prst="rect">
            <a:avLst/>
          </a:prstGeom>
          <a:noFill/>
        </p:spPr>
      </p:pic>
      <p:pic>
        <p:nvPicPr>
          <p:cNvPr id="11" name="Picture 15" descr="C:\Users\abasilak\Dropbox\abasilak\P2P Skinning-Clustering\PG2013\Figures\0. Hand (Teaser)\2. Color Propagation\new\2.bmp"/>
          <p:cNvPicPr>
            <a:picLocks noChangeAspect="1" noChangeArrowheads="1"/>
          </p:cNvPicPr>
          <p:nvPr/>
        </p:nvPicPr>
        <p:blipFill>
          <a:blip r:embed="rId8" cstate="print"/>
          <a:srcRect/>
          <a:stretch>
            <a:fillRect/>
          </a:stretch>
        </p:blipFill>
        <p:spPr bwMode="auto">
          <a:xfrm>
            <a:off x="2512440" y="4883640"/>
            <a:ext cx="726924" cy="1775318"/>
          </a:xfrm>
          <a:prstGeom prst="rect">
            <a:avLst/>
          </a:prstGeom>
          <a:noFill/>
        </p:spPr>
      </p:pic>
      <p:pic>
        <p:nvPicPr>
          <p:cNvPr id="12" name="Picture 16" descr="C:\Users\abasilak\Dropbox\abasilak\P2P Skinning-Clustering\PG2013\Figures\0. Hand (Teaser)\2. Color Propagation\new\3.bmp"/>
          <p:cNvPicPr>
            <a:picLocks noChangeAspect="1" noChangeArrowheads="1"/>
          </p:cNvPicPr>
          <p:nvPr/>
        </p:nvPicPr>
        <p:blipFill>
          <a:blip r:embed="rId9" cstate="print"/>
          <a:srcRect/>
          <a:stretch>
            <a:fillRect/>
          </a:stretch>
        </p:blipFill>
        <p:spPr bwMode="auto">
          <a:xfrm>
            <a:off x="3874910" y="4874952"/>
            <a:ext cx="836976" cy="1784006"/>
          </a:xfrm>
          <a:prstGeom prst="rect">
            <a:avLst/>
          </a:prstGeom>
          <a:noFill/>
        </p:spPr>
      </p:pic>
    </p:spTree>
    <p:extLst>
      <p:ext uri="{BB962C8B-B14F-4D97-AF65-F5344CB8AC3E}">
        <p14:creationId xmlns:p14="http://schemas.microsoft.com/office/powerpoint/2010/main" val="968054772"/>
      </p:ext>
    </p:extLst>
  </p:cSld>
  <p:clrMapOvr>
    <a:masterClrMapping/>
  </p:clrMapOvr>
  <mc:AlternateContent xmlns:mc="http://schemas.openxmlformats.org/markup-compatibility/2006" xmlns:p14="http://schemas.microsoft.com/office/powerpoint/2010/main">
    <mc:Choice Requires="p14">
      <p:transition p14:dur="10" advClick="0">
        <p:wipe/>
      </p:transition>
    </mc:Choice>
    <mc:Fallback xmlns="">
      <p:transition advClick="0">
        <p:wip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Applications V</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20</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1250799"/>
              </a:xfrm>
            </p:spPr>
            <p:txBody>
              <a:bodyPr>
                <a:normAutofit/>
              </a:bodyPr>
              <a:lstStyle/>
              <a:p>
                <a:r>
                  <a:rPr lang="en-US" sz="2400" dirty="0" smtClean="0">
                    <a:latin typeface="Cambria" panose="02040503050406030204" pitchFamily="18" charset="0"/>
                  </a:rPr>
                  <a:t>Modifying Mesh Animations</a:t>
                </a:r>
              </a:p>
              <a:p>
                <a:pPr marL="685800" lvl="1" indent="-285750" algn="just"/>
                <a:r>
                  <a:rPr lang="en-US" sz="2000" b="0" dirty="0" smtClean="0">
                    <a:solidFill>
                      <a:schemeClr val="tx1"/>
                    </a:solidFill>
                    <a:latin typeface="Cambria" panose="02040503050406030204" pitchFamily="18" charset="0"/>
                  </a:rPr>
                  <a:t>add new poses </a:t>
                </a:r>
                <a:r>
                  <a:rPr lang="en-US" sz="2000" b="0" dirty="0" smtClean="0">
                    <a:solidFill>
                      <a:schemeClr val="tx1"/>
                    </a:solidFill>
                    <a:latin typeface="Times New Roman" panose="02020603050405020304" pitchFamily="18" charset="0"/>
                    <a:cs typeface="Times New Roman" panose="02020603050405020304" pitchFamily="18" charset="0"/>
                  </a:rPr>
                  <a:t>→ real-time segmentation</a:t>
                </a:r>
              </a:p>
              <a:p>
                <a:pPr marL="685800" lvl="1" indent="-285750" algn="just"/>
                <a:r>
                  <a:rPr lang="en-US" sz="2000" dirty="0" smtClean="0">
                    <a:solidFill>
                      <a:schemeClr val="tx1"/>
                    </a:solidFill>
                    <a:latin typeface="Times New Roman" panose="02020603050405020304" pitchFamily="18" charset="0"/>
                    <a:cs typeface="Times New Roman" panose="02020603050405020304" pitchFamily="18" charset="0"/>
                  </a:rPr>
                  <a:t>edit arbitrary pose </a:t>
                </a:r>
                <a14:m>
                  <m:oMath xmlns:m="http://schemas.openxmlformats.org/officeDocument/2006/math">
                    <m:sSub>
                      <m:sSubPr>
                        <m:ctrlPr>
                          <a:rPr lang="en-US" sz="2000" i="1" smtClean="0">
                            <a:solidFill>
                              <a:schemeClr val="tx1"/>
                            </a:solidFill>
                            <a:latin typeface="Cambria Math" panose="02040503050406030204" pitchFamily="18" charset="0"/>
                            <a:cs typeface="Times New Roman" panose="02020603050405020304" pitchFamily="18" charset="0"/>
                          </a:rPr>
                        </m:ctrlPr>
                      </m:sSubPr>
                      <m:e>
                        <m:r>
                          <a:rPr lang="en-US" sz="2000" b="0" i="1" smtClean="0">
                            <a:solidFill>
                              <a:schemeClr val="tx1"/>
                            </a:solidFill>
                            <a:latin typeface="Cambria Math" panose="02040503050406030204" pitchFamily="18" charset="0"/>
                            <a:cs typeface="Times New Roman" panose="02020603050405020304" pitchFamily="18" charset="0"/>
                          </a:rPr>
                          <m:t>𝑝</m:t>
                        </m:r>
                      </m:e>
                      <m:sub>
                        <m:r>
                          <a:rPr lang="en-US" sz="2000" b="0" i="1" smtClean="0">
                            <a:solidFill>
                              <a:schemeClr val="tx1"/>
                            </a:solidFill>
                            <a:latin typeface="Cambria Math" panose="02040503050406030204" pitchFamily="18" charset="0"/>
                            <a:cs typeface="Times New Roman" panose="02020603050405020304" pitchFamily="18" charset="0"/>
                          </a:rPr>
                          <m:t>𝑡</m:t>
                        </m:r>
                      </m:sub>
                    </m:sSub>
                    <m:r>
                      <a:rPr lang="en-US" sz="2000" b="0" i="1" smtClean="0">
                        <a:solidFill>
                          <a:schemeClr val="tx1"/>
                        </a:solidFill>
                        <a:latin typeface="Cambria Math" panose="02040503050406030204" pitchFamily="18" charset="0"/>
                        <a:cs typeface="Times New Roman" panose="02020603050405020304" pitchFamily="18" charset="0"/>
                      </a:rPr>
                      <m:t>:</m:t>
                    </m:r>
                  </m:oMath>
                </a14:m>
                <a:r>
                  <a:rPr lang="en-US" sz="2000" dirty="0" smtClean="0">
                    <a:solidFill>
                      <a:schemeClr val="tx1"/>
                    </a:solidFill>
                    <a:latin typeface="Cambria" panose="02040503050406030204" pitchFamily="18" charset="0"/>
                  </a:rPr>
                  <a:t> </a:t>
                </a:r>
                <a:r>
                  <a:rPr lang="en-US" sz="2000" dirty="0" smtClean="0">
                    <a:solidFill>
                      <a:schemeClr val="accent3"/>
                    </a:solidFill>
                    <a:latin typeface="Cambria" panose="02040503050406030204" pitchFamily="18" charset="0"/>
                  </a:rPr>
                  <a:t>replace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𝑡</m:t>
                        </m:r>
                      </m:sub>
                    </m:sSub>
                    <m:r>
                      <a:rPr lang="en-US" sz="2000" i="1" smtClean="0">
                        <a:solidFill>
                          <a:schemeClr val="tx1"/>
                        </a:solidFill>
                        <a:latin typeface="Cambria Math" panose="02040503050406030204" pitchFamily="18" charset="0"/>
                        <a:ea typeface="Cambria Math" panose="02040503050406030204" pitchFamily="18" charset="0"/>
                      </a:rPr>
                      <m:t>→</m:t>
                    </m:r>
                    <m:sSubSup>
                      <m:sSubSupPr>
                        <m:ctrlPr>
                          <a:rPr lang="en-US" sz="2000" i="1" smtClean="0">
                            <a:solidFill>
                              <a:schemeClr val="tx1"/>
                            </a:solidFill>
                            <a:latin typeface="Cambria Math" panose="02040503050406030204" pitchFamily="18" charset="0"/>
                            <a:ea typeface="Cambria Math" panose="02040503050406030204" pitchFamily="18" charset="0"/>
                          </a:rPr>
                        </m:ctrlPr>
                      </m:sSubSupPr>
                      <m:e>
                        <m:r>
                          <a:rPr lang="en-US" sz="2000" b="0" i="1" smtClean="0">
                            <a:solidFill>
                              <a:schemeClr val="tx1"/>
                            </a:solidFill>
                            <a:latin typeface="Cambria Math" panose="02040503050406030204" pitchFamily="18" charset="0"/>
                            <a:ea typeface="Cambria Math" panose="02040503050406030204" pitchFamily="18" charset="0"/>
                          </a:rPr>
                          <m:t>𝐶</m:t>
                        </m:r>
                      </m:e>
                      <m:sub>
                        <m:r>
                          <a:rPr lang="en-US" sz="2000" b="0" i="1" smtClean="0">
                            <a:solidFill>
                              <a:schemeClr val="tx1"/>
                            </a:solidFill>
                            <a:latin typeface="Cambria Math" panose="02040503050406030204" pitchFamily="18" charset="0"/>
                            <a:ea typeface="Cambria Math" panose="02040503050406030204" pitchFamily="18" charset="0"/>
                          </a:rPr>
                          <m:t>𝑡</m:t>
                        </m:r>
                      </m:sub>
                      <m:sup>
                        <m:r>
                          <a:rPr lang="en-US" sz="2000" b="0" i="1" smtClean="0">
                            <a:solidFill>
                              <a:schemeClr val="tx1"/>
                            </a:solidFill>
                            <a:latin typeface="Cambria Math" panose="02040503050406030204" pitchFamily="18" charset="0"/>
                            <a:ea typeface="Cambria Math" panose="02040503050406030204" pitchFamily="18" charset="0"/>
                          </a:rPr>
                          <m:t>′</m:t>
                        </m:r>
                      </m:sup>
                    </m:sSubSup>
                  </m:oMath>
                </a14:m>
                <a:r>
                  <a:rPr lang="en-US" sz="2000" dirty="0" smtClean="0">
                    <a:solidFill>
                      <a:schemeClr val="accent3"/>
                    </a:solidFill>
                    <a:latin typeface="Cambria" panose="02040503050406030204" pitchFamily="18" charset="0"/>
                  </a:rPr>
                  <a:t> </a:t>
                </a:r>
                <a:r>
                  <a:rPr lang="en-US" sz="2000" dirty="0" smtClean="0">
                    <a:solidFill>
                      <a:schemeClr val="tx1"/>
                    </a:solidFill>
                    <a:latin typeface="Cambria" panose="02040503050406030204" pitchFamily="18" charset="0"/>
                  </a:rPr>
                  <a:t>&amp;</a:t>
                </a:r>
                <a:r>
                  <a:rPr lang="en-US" sz="2000" dirty="0" smtClean="0">
                    <a:solidFill>
                      <a:schemeClr val="accent3"/>
                    </a:solidFill>
                    <a:latin typeface="Cambria" panose="02040503050406030204" pitchFamily="18" charset="0"/>
                  </a:rPr>
                  <a:t> </a:t>
                </a:r>
                <a:r>
                  <a:rPr lang="en-US" sz="2000" dirty="0" err="1" smtClean="0">
                    <a:solidFill>
                      <a:schemeClr val="accent3"/>
                    </a:solidFill>
                    <a:latin typeface="Cambria" panose="02040503050406030204" pitchFamily="18" charset="0"/>
                  </a:rPr>
                  <a:t>recompute</a:t>
                </a:r>
                <a:r>
                  <a:rPr lang="en-US" sz="2000" dirty="0" smtClean="0">
                    <a:solidFill>
                      <a:schemeClr val="tx1"/>
                    </a:solidFill>
                    <a:latin typeface="Cambria" panose="02040503050406030204" pitchFamily="18" charset="0"/>
                  </a:rPr>
                  <a:t> OS(A)</a:t>
                </a:r>
                <a:endParaRPr lang="en-US" sz="2000" dirty="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1250799"/>
              </a:xfrm>
              <a:blipFill rotWithShape="0">
                <a:blip r:embed="rId2"/>
                <a:stretch>
                  <a:fillRect l="-467" t="-3902" b="-4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5"/>
              <p:cNvSpPr txBox="1">
                <a:spLocks/>
              </p:cNvSpPr>
              <p:nvPr/>
            </p:nvSpPr>
            <p:spPr>
              <a:xfrm>
                <a:off x="0" y="2708920"/>
                <a:ext cx="9144000" cy="3168352"/>
              </a:xfrm>
              <a:prstGeom prst="rect">
                <a:avLst/>
              </a:prstGeom>
            </p:spPr>
            <p:txBody>
              <a:bodyPr vert="horz">
                <a:normAutofit/>
              </a:bodyPr>
              <a:lst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263525" indent="0" algn="l" rtl="0" eaLnBrk="1" latinLnBrk="0" hangingPunct="1">
                  <a:spcBef>
                    <a:spcPts val="400"/>
                  </a:spcBef>
                  <a:buClr>
                    <a:schemeClr val="accent2">
                      <a:shade val="75000"/>
                    </a:schemeClr>
                  </a:buClr>
                  <a:buSzPct val="70000"/>
                  <a:buFontTx/>
                  <a:buNone/>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l-GR" sz="2400" dirty="0" smtClean="0">
                  <a:latin typeface="Cambria" panose="02040503050406030204" pitchFamily="18" charset="0"/>
                </a:endParaRPr>
              </a:p>
              <a:p>
                <a:r>
                  <a:rPr lang="en-US" sz="2400" dirty="0" smtClean="0">
                    <a:latin typeface="Cambria" panose="02040503050406030204" pitchFamily="18" charset="0"/>
                  </a:rPr>
                  <a:t>Combining Segmentations of Mesh Animations</a:t>
                </a: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cs typeface="Times New Roman" panose="02020603050405020304" pitchFamily="18" charset="0"/>
                          </a:rPr>
                        </m:ctrlPr>
                      </m:dPr>
                      <m:e>
                        <m:eqArr>
                          <m:eqArrPr>
                            <m:ctrlPr>
                              <a:rPr lang="en-US" sz="2000" i="1">
                                <a:solidFill>
                                  <a:schemeClr val="tx1"/>
                                </a:solidFill>
                                <a:latin typeface="Cambria Math" panose="02040503050406030204" pitchFamily="18" charset="0"/>
                                <a:cs typeface="Times New Roman" panose="02020603050405020304" pitchFamily="18" charset="0"/>
                              </a:rPr>
                            </m:ctrlPr>
                          </m:eqArrPr>
                          <m:e>
                            <m:sSub>
                              <m:sSubPr>
                                <m:ctrlPr>
                                  <a:rPr lang="en-US" sz="2000" i="1">
                                    <a:solidFill>
                                      <a:schemeClr val="tx1"/>
                                    </a:solidFill>
                                    <a:latin typeface="Cambria Math" panose="02040503050406030204" pitchFamily="18" charset="0"/>
                                    <a:cs typeface="Times New Roman" panose="02020603050405020304" pitchFamily="18" charset="0"/>
                                  </a:rPr>
                                </m:ctrlPr>
                              </m:sSubPr>
                              <m:e>
                                <m:r>
                                  <a:rPr lang="en-US" sz="2000" i="1">
                                    <a:solidFill>
                                      <a:schemeClr val="tx1"/>
                                    </a:solidFill>
                                    <a:latin typeface="Cambria Math" panose="02040503050406030204" pitchFamily="18" charset="0"/>
                                    <a:cs typeface="Times New Roman" panose="02020603050405020304" pitchFamily="18" charset="0"/>
                                  </a:rPr>
                                  <m:t>𝐴</m:t>
                                </m:r>
                              </m:e>
                              <m:sub>
                                <m:r>
                                  <a:rPr lang="en-US" sz="2000" i="1">
                                    <a:solidFill>
                                      <a:schemeClr val="tx1"/>
                                    </a:solidFill>
                                    <a:latin typeface="Cambria Math" panose="02040503050406030204" pitchFamily="18" charset="0"/>
                                    <a:cs typeface="Times New Roman" panose="02020603050405020304" pitchFamily="18" charset="0"/>
                                  </a:rPr>
                                  <m:t>1</m:t>
                                </m:r>
                              </m:sub>
                            </m:sSub>
                          </m:e>
                          <m:e>
                            <m:sSub>
                              <m:sSubPr>
                                <m:ctrlPr>
                                  <a:rPr lang="en-US" sz="2000" i="1">
                                    <a:solidFill>
                                      <a:schemeClr val="tx1"/>
                                    </a:solidFill>
                                    <a:latin typeface="Cambria Math" panose="02040503050406030204" pitchFamily="18" charset="0"/>
                                    <a:cs typeface="Times New Roman" panose="02020603050405020304" pitchFamily="18" charset="0"/>
                                  </a:rPr>
                                </m:ctrlPr>
                              </m:sSubPr>
                              <m:e>
                                <m:r>
                                  <a:rPr lang="en-US" sz="2000" i="1">
                                    <a:solidFill>
                                      <a:schemeClr val="tx1"/>
                                    </a:solidFill>
                                    <a:latin typeface="Cambria Math" panose="02040503050406030204" pitchFamily="18" charset="0"/>
                                    <a:cs typeface="Times New Roman" panose="02020603050405020304" pitchFamily="18" charset="0"/>
                                  </a:rPr>
                                  <m:t>𝐴</m:t>
                                </m:r>
                              </m:e>
                              <m:sub>
                                <m:r>
                                  <a:rPr lang="en-US" sz="2000" i="1">
                                    <a:solidFill>
                                      <a:schemeClr val="tx1"/>
                                    </a:solidFill>
                                    <a:latin typeface="Cambria Math" panose="02040503050406030204" pitchFamily="18" charset="0"/>
                                    <a:cs typeface="Times New Roman" panose="02020603050405020304" pitchFamily="18" charset="0"/>
                                  </a:rPr>
                                  <m:t>2</m:t>
                                </m:r>
                              </m:sub>
                            </m:sSub>
                          </m:e>
                          <m:e>
                            <m:r>
                              <a:rPr lang="en-US" sz="20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e>
                          <m:e>
                            <m:sSub>
                              <m:sSubPr>
                                <m:ctrlPr>
                                  <a:rPr lang="en-US" sz="2000" i="1">
                                    <a:solidFill>
                                      <a:schemeClr val="tx1"/>
                                    </a:solidFill>
                                    <a:latin typeface="Cambria Math" panose="02040503050406030204" pitchFamily="18" charset="0"/>
                                    <a:cs typeface="Times New Roman" panose="02020603050405020304" pitchFamily="18" charset="0"/>
                                  </a:rPr>
                                </m:ctrlPr>
                              </m:sSubPr>
                              <m:e>
                                <m:r>
                                  <a:rPr lang="en-US" sz="2000" i="1">
                                    <a:solidFill>
                                      <a:schemeClr val="tx1"/>
                                    </a:solidFill>
                                    <a:latin typeface="Cambria Math" panose="02040503050406030204" pitchFamily="18" charset="0"/>
                                    <a:cs typeface="Times New Roman" panose="02020603050405020304" pitchFamily="18" charset="0"/>
                                  </a:rPr>
                                  <m:t>𝐴</m:t>
                                </m:r>
                              </m:e>
                              <m:sub>
                                <m:r>
                                  <a:rPr lang="en-US" sz="2000" b="0" i="1" smtClean="0">
                                    <a:solidFill>
                                      <a:schemeClr val="tx1"/>
                                    </a:solidFill>
                                    <a:latin typeface="Cambria Math" panose="02040503050406030204" pitchFamily="18" charset="0"/>
                                    <a:cs typeface="Times New Roman" panose="02020603050405020304" pitchFamily="18" charset="0"/>
                                  </a:rPr>
                                  <m:t>𝑘</m:t>
                                </m:r>
                              </m:sub>
                            </m:sSub>
                          </m:e>
                        </m:eqArr>
                      </m:e>
                    </m:d>
                    <m:r>
                      <a:rPr lang="en-US" sz="2000" b="0" i="1" smtClean="0">
                        <a:solidFill>
                          <a:schemeClr val="tx1"/>
                        </a:solidFill>
                        <a:latin typeface="Cambria Math" panose="02040503050406030204" pitchFamily="18" charset="0"/>
                        <a:cs typeface="Times New Roman" panose="02020603050405020304" pitchFamily="18" charset="0"/>
                      </a:rPr>
                      <m:t> </m:t>
                    </m:r>
                  </m:oMath>
                </a14:m>
                <a:r>
                  <a:rPr lang="en-US" sz="2000" dirty="0" smtClean="0">
                    <a:solidFill>
                      <a:schemeClr val="accent3"/>
                    </a:solidFill>
                    <a:latin typeface="Times New Roman" panose="02020603050405020304" pitchFamily="18" charset="0"/>
                    <a:cs typeface="Times New Roman" panose="02020603050405020304" pitchFamily="18" charset="0"/>
                  </a:rPr>
                  <a:t>merge</a:t>
                </a:r>
                <a:r>
                  <a:rPr lang="en-US" sz="2000" dirty="0" smtClean="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smtClean="0">
                            <a:solidFill>
                              <a:schemeClr val="tx1"/>
                            </a:solidFill>
                            <a:latin typeface="Cambria Math" panose="02040503050406030204" pitchFamily="18" charset="0"/>
                            <a:cs typeface="Times New Roman" panose="02020603050405020304" pitchFamily="18" charset="0"/>
                          </a:rPr>
                        </m:ctrlPr>
                      </m:sSubPr>
                      <m:e>
                        <m:r>
                          <a:rPr lang="en-US" sz="2000" b="0" i="1" smtClean="0">
                            <a:solidFill>
                              <a:schemeClr val="tx1"/>
                            </a:solidFill>
                            <a:latin typeface="Cambria Math" panose="02040503050406030204" pitchFamily="18" charset="0"/>
                            <a:cs typeface="Times New Roman" panose="02020603050405020304" pitchFamily="18" charset="0"/>
                          </a:rPr>
                          <m:t>𝐴</m:t>
                        </m:r>
                      </m:e>
                      <m:sub>
                        <m:r>
                          <a:rPr lang="en-US" sz="2000" b="0" i="1" smtClean="0">
                            <a:solidFill>
                              <a:schemeClr val="tx1"/>
                            </a:solidFill>
                            <a:latin typeface="Cambria Math" panose="02040503050406030204" pitchFamily="18" charset="0"/>
                            <a:cs typeface="Times New Roman" panose="02020603050405020304" pitchFamily="18" charset="0"/>
                          </a:rPr>
                          <m:t>𝑖</m:t>
                        </m:r>
                      </m:sub>
                    </m:sSub>
                  </m:oMath>
                </a14:m>
                <a:r>
                  <a:rPr lang="en-US" sz="2000" dirty="0" smtClean="0">
                    <a:solidFill>
                      <a:schemeClr val="tx1"/>
                    </a:solidFill>
                    <a:latin typeface="Times New Roman" panose="02020603050405020304" pitchFamily="18" charset="0"/>
                    <a:cs typeface="Times New Roman" panose="02020603050405020304" pitchFamily="18" charset="0"/>
                  </a:rPr>
                  <a:t>} → </a:t>
                </a:r>
                <a:r>
                  <a:rPr lang="en-US" sz="2000" dirty="0" smtClean="0">
                    <a:solidFill>
                      <a:schemeClr val="accent3"/>
                    </a:solidFill>
                    <a:latin typeface="Times New Roman" panose="02020603050405020304" pitchFamily="18" charset="0"/>
                    <a:cs typeface="Times New Roman" panose="02020603050405020304" pitchFamily="18" charset="0"/>
                  </a:rPr>
                  <a:t>merge</a:t>
                </a:r>
                <a:r>
                  <a:rPr lang="en-US" sz="2000" dirty="0" smtClean="0">
                    <a:solidFill>
                      <a:schemeClr val="tx1"/>
                    </a:solidFill>
                    <a:latin typeface="Times New Roman" panose="02020603050405020304" pitchFamily="18" charset="0"/>
                    <a:cs typeface="Times New Roman" panose="02020603050405020304" pitchFamily="18" charset="0"/>
                  </a:rPr>
                  <a:t> segmentations</a:t>
                </a:r>
              </a:p>
            </p:txBody>
          </p:sp>
        </mc:Choice>
        <mc:Fallback xmlns="">
          <p:sp>
            <p:nvSpPr>
              <p:cNvPr id="11" name="Content Placeholder 5"/>
              <p:cNvSpPr txBox="1">
                <a:spLocks noRot="1" noChangeAspect="1" noMove="1" noResize="1" noEditPoints="1" noAdjustHandles="1" noChangeArrowheads="1" noChangeShapeType="1" noTextEdit="1"/>
              </p:cNvSpPr>
              <p:nvPr/>
            </p:nvSpPr>
            <p:spPr>
              <a:xfrm>
                <a:off x="0" y="2708920"/>
                <a:ext cx="9144000" cy="3168352"/>
              </a:xfrm>
              <a:prstGeom prst="rect">
                <a:avLst/>
              </a:prstGeom>
              <a:blipFill rotWithShape="0">
                <a:blip r:embed="rId3"/>
                <a:stretch>
                  <a:fillRect l="-467"/>
                </a:stretch>
              </a:blipFill>
            </p:spPr>
            <p:txBody>
              <a:bodyPr/>
              <a:lstStyle/>
              <a:p>
                <a:r>
                  <a:rPr lang="en-US">
                    <a:noFill/>
                  </a:rPr>
                  <a:t> </a:t>
                </a:r>
              </a:p>
            </p:txBody>
          </p:sp>
        </mc:Fallback>
      </mc:AlternateContent>
    </p:spTree>
    <p:extLst>
      <p:ext uri="{BB962C8B-B14F-4D97-AF65-F5344CB8AC3E}">
        <p14:creationId xmlns:p14="http://schemas.microsoft.com/office/powerpoint/2010/main" val="1703964030"/>
      </p:ext>
    </p:extLst>
  </p:cSld>
  <p:clrMapOvr>
    <a:masterClrMapping/>
  </p:clrMapOvr>
  <p:transition advClick="0">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21</a:t>
            </a:fld>
            <a:endParaRPr lang="en-US" dirty="0"/>
          </a:p>
        </p:txBody>
      </p:sp>
      <p:sp>
        <p:nvSpPr>
          <p:cNvPr id="7" name="Content Placeholder 5"/>
          <p:cNvSpPr>
            <a:spLocks noGrp="1"/>
          </p:cNvSpPr>
          <p:nvPr>
            <p:ph sz="quarter" idx="1"/>
          </p:nvPr>
        </p:nvSpPr>
        <p:spPr>
          <a:xfrm>
            <a:off x="0" y="1124744"/>
            <a:ext cx="9144000" cy="5371722"/>
          </a:xfrm>
        </p:spPr>
        <p:txBody>
          <a:bodyPr>
            <a:normAutofit/>
          </a:bodyPr>
          <a:lstStyle/>
          <a:p>
            <a:r>
              <a:rPr lang="en-US" sz="2400" dirty="0">
                <a:latin typeface="Cambria" panose="02040503050406030204" pitchFamily="18" charset="0"/>
              </a:rPr>
              <a:t>Performance </a:t>
            </a:r>
            <a:r>
              <a:rPr lang="en-US" sz="2400" dirty="0" smtClean="0">
                <a:latin typeface="Cambria" panose="02040503050406030204" pitchFamily="18" charset="0"/>
              </a:rPr>
              <a:t>Analysis @Intel </a:t>
            </a:r>
            <a:r>
              <a:rPr lang="en-US" sz="2400" dirty="0">
                <a:latin typeface="Cambria" panose="02040503050406030204" pitchFamily="18" charset="0"/>
              </a:rPr>
              <a:t>Core i7-870 Quad (</a:t>
            </a:r>
            <a:r>
              <a:rPr lang="en-US" sz="2400" dirty="0" smtClean="0">
                <a:latin typeface="Cambria" panose="02040503050406030204" pitchFamily="18" charset="0"/>
              </a:rPr>
              <a:t>2.83 </a:t>
            </a:r>
            <a:r>
              <a:rPr lang="en-US" sz="2400" dirty="0" err="1" smtClean="0">
                <a:latin typeface="Cambria" panose="02040503050406030204" pitchFamily="18" charset="0"/>
              </a:rPr>
              <a:t>Ghz</a:t>
            </a:r>
            <a:r>
              <a:rPr lang="en-US" sz="2400" dirty="0" smtClean="0">
                <a:latin typeface="Cambria" panose="02040503050406030204" pitchFamily="18" charset="0"/>
              </a:rPr>
              <a:t>)</a:t>
            </a:r>
            <a:endParaRPr lang="en-US" sz="2400" dirty="0">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linear behavior on the geometry </a:t>
            </a:r>
            <a:r>
              <a:rPr lang="en-US" sz="2000" dirty="0" smtClean="0">
                <a:solidFill>
                  <a:schemeClr val="tx1"/>
                </a:solidFill>
                <a:latin typeface="Cambria" panose="02040503050406030204" pitchFamily="18" charset="0"/>
              </a:rPr>
              <a:t>size</a:t>
            </a:r>
          </a:p>
          <a:p>
            <a:pPr marL="685800" lvl="1" indent="-285750" algn="just"/>
            <a:r>
              <a:rPr lang="en-US" sz="2000" dirty="0">
                <a:solidFill>
                  <a:schemeClr val="tx1"/>
                </a:solidFill>
                <a:latin typeface="Cambria" panose="02040503050406030204" pitchFamily="18" charset="0"/>
                <a:cs typeface="Times New Roman" panose="02020603050405020304" pitchFamily="18" charset="0"/>
              </a:rPr>
              <a:t>linear scale when increasing per-pose </a:t>
            </a:r>
            <a:r>
              <a:rPr lang="en-US" sz="2000" dirty="0" smtClean="0">
                <a:solidFill>
                  <a:schemeClr val="tx1"/>
                </a:solidFill>
                <a:latin typeface="Cambria" panose="02040503050406030204" pitchFamily="18" charset="0"/>
                <a:cs typeface="Times New Roman" panose="02020603050405020304" pitchFamily="18" charset="0"/>
              </a:rPr>
              <a:t>partitionings</a:t>
            </a:r>
          </a:p>
          <a:p>
            <a:pPr marL="685800" lvl="1" indent="-285750" algn="just"/>
            <a:r>
              <a:rPr lang="en-US" sz="2000" dirty="0">
                <a:solidFill>
                  <a:schemeClr val="tx1"/>
                </a:solidFill>
                <a:latin typeface="Cambria" panose="02040503050406030204" pitchFamily="18" charset="0"/>
                <a:cs typeface="Times New Roman" panose="02020603050405020304" pitchFamily="18" charset="0"/>
              </a:rPr>
              <a:t>pose partitionings</a:t>
            </a:r>
            <a:r>
              <a:rPr lang="en-US" sz="2000" dirty="0" smtClean="0">
                <a:solidFill>
                  <a:schemeClr val="tx1"/>
                </a:solidFill>
                <a:latin typeface="Cambria" panose="02040503050406030204" pitchFamily="18" charset="0"/>
                <a:cs typeface="Times New Roman" panose="02020603050405020304" pitchFamily="18" charset="0"/>
              </a:rPr>
              <a:t> consume </a:t>
            </a:r>
            <a:r>
              <a:rPr lang="en-US" sz="2000" dirty="0">
                <a:solidFill>
                  <a:schemeClr val="tx1"/>
                </a:solidFill>
                <a:latin typeface="Cambria" panose="02040503050406030204" pitchFamily="18" charset="0"/>
                <a:cs typeface="Times New Roman" panose="02020603050405020304" pitchFamily="18" charset="0"/>
              </a:rPr>
              <a:t>most of the </a:t>
            </a:r>
            <a:r>
              <a:rPr lang="en-US" sz="2000" dirty="0" smtClean="0">
                <a:solidFill>
                  <a:schemeClr val="tx1"/>
                </a:solidFill>
                <a:latin typeface="Cambria" panose="02040503050406030204" pitchFamily="18" charset="0"/>
                <a:cs typeface="Times New Roman" panose="02020603050405020304" pitchFamily="18" charset="0"/>
              </a:rPr>
              <a:t>time</a:t>
            </a:r>
          </a:p>
          <a:p>
            <a:pPr marL="685800" lvl="1" indent="-285750" algn="just"/>
            <a:r>
              <a:rPr lang="en-US" sz="2000" dirty="0">
                <a:solidFill>
                  <a:schemeClr val="tx1"/>
                </a:solidFill>
                <a:latin typeface="Cambria" panose="02040503050406030204" pitchFamily="18" charset="0"/>
                <a:cs typeface="Times New Roman" panose="02020603050405020304" pitchFamily="18" charset="0"/>
              </a:rPr>
              <a:t>tiny cost when moving from high to low </a:t>
            </a:r>
            <a:r>
              <a:rPr lang="en-US" sz="2000" dirty="0" smtClean="0">
                <a:solidFill>
                  <a:schemeClr val="tx1"/>
                </a:solidFill>
                <a:latin typeface="Cambria" panose="02040503050406030204" pitchFamily="18" charset="0"/>
                <a:cs typeface="Times New Roman" panose="02020603050405020304" pitchFamily="18" charset="0"/>
              </a:rPr>
              <a:t>resolutions</a:t>
            </a:r>
          </a:p>
        </p:txBody>
      </p:sp>
      <p:pic>
        <p:nvPicPr>
          <p:cNvPr id="3" name="Picture 2"/>
          <p:cNvPicPr>
            <a:picLocks noChangeAspect="1"/>
          </p:cNvPicPr>
          <p:nvPr/>
        </p:nvPicPr>
        <p:blipFill rotWithShape="1">
          <a:blip r:embed="rId2"/>
          <a:srcRect r="120" b="463"/>
          <a:stretch/>
        </p:blipFill>
        <p:spPr>
          <a:xfrm>
            <a:off x="276634" y="3696070"/>
            <a:ext cx="8590731" cy="18722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8085663"/>
      </p:ext>
    </p:extLst>
  </p:cSld>
  <p:clrMapOvr>
    <a:masterClrMapping/>
  </p:clrMapOvr>
  <p:transition advClick="0">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22</a:t>
            </a:fld>
            <a:endParaRPr lang="en-US" dirty="0"/>
          </a:p>
        </p:txBody>
      </p:sp>
      <mc:AlternateContent xmlns:mc="http://schemas.openxmlformats.org/markup-compatibility/2006">
        <mc:Choice xmlns:a14="http://schemas.microsoft.com/office/drawing/2010/main"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a:t>
                </a:r>
                <a:r>
                  <a:rPr lang="en-US" sz="2400" dirty="0" smtClean="0">
                    <a:latin typeface="Cambria" panose="02040503050406030204" pitchFamily="18" charset="0"/>
                  </a:rPr>
                  <a:t>I - </a:t>
                </a:r>
                <a:r>
                  <a:rPr lang="en-US" sz="2400" i="1" dirty="0" smtClean="0">
                    <a:latin typeface="Cambria" panose="02040503050406030204" pitchFamily="18" charset="0"/>
                  </a:rPr>
                  <a:t>Hand </a:t>
                </a:r>
                <a:r>
                  <a:rPr lang="en-US" sz="2400" dirty="0" smtClean="0">
                    <a:latin typeface="Cambria" panose="02040503050406030204" pitchFamily="18" charset="0"/>
                  </a:rPr>
                  <a:t>animation</a:t>
                </a:r>
                <a:endParaRPr lang="en-US" sz="2400" dirty="0">
                  <a:latin typeface="Cambria" panose="02040503050406030204" pitchFamily="18" charset="0"/>
                </a:endParaRPr>
              </a:p>
              <a:p>
                <a:pPr marL="685800" lvl="1" indent="-285750" algn="just"/>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𝐸</m:t>
                        </m:r>
                      </m:e>
                      <m:sub>
                        <m:r>
                          <a:rPr lang="en-US" sz="2000" b="0" i="1" smtClean="0">
                            <a:solidFill>
                              <a:schemeClr val="tx1"/>
                            </a:solidFill>
                            <a:latin typeface="Cambria Math" panose="02040503050406030204" pitchFamily="18" charset="0"/>
                          </a:rPr>
                          <m:t>𝑅𝑀𝑆</m:t>
                        </m:r>
                      </m:sub>
                    </m:sSub>
                    <m:r>
                      <a:rPr lang="en-US" sz="2000" b="0" i="1" smtClean="0">
                        <a:solidFill>
                          <a:schemeClr val="tx1"/>
                        </a:solidFill>
                        <a:latin typeface="Cambria Math" panose="02040503050406030204" pitchFamily="18" charset="0"/>
                      </a:rPr>
                      <m:t>:</m:t>
                    </m:r>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skinning approximation </a:t>
                </a:r>
                <a:r>
                  <a:rPr lang="en-US" sz="2000" dirty="0" smtClean="0">
                    <a:solidFill>
                      <a:schemeClr val="tx1"/>
                    </a:solidFill>
                    <a:latin typeface="Cambria" panose="02040503050406030204" pitchFamily="18" charset="0"/>
                  </a:rPr>
                  <a:t>error</a:t>
                </a: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FF000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7030A0"/>
                                    </a:solidFill>
                                    <a:latin typeface="Cambria Math" panose="02040503050406030204" pitchFamily="18" charset="0"/>
                                    <a:ea typeface="Cambria Math" panose="02040503050406030204" pitchFamily="18" charset="0"/>
                                  </a:rPr>
                                  <m:t>high</m:t>
                                </m:r>
                                <m:r>
                                  <m:rPr>
                                    <m:sty m:val="p"/>
                                  </m:rPr>
                                  <a:rPr lang="en-US" sz="2000">
                                    <a:solidFill>
                                      <a:srgbClr val="7030A0"/>
                                    </a:solidFill>
                                    <a:latin typeface="Cambria Math" panose="02040503050406030204" pitchFamily="18" charset="0"/>
                                    <a:ea typeface="Cambria Math" panose="02040503050406030204" pitchFamily="18" charset="0"/>
                                  </a:rPr>
                                  <m:t>ly</m:t>
                                </m:r>
                                <m:r>
                                  <a:rPr lang="en-US" sz="2000" b="0" i="0" smtClean="0">
                                    <a:solidFill>
                                      <a:srgbClr val="7030A0"/>
                                    </a:solidFill>
                                    <a:latin typeface="Cambria Math" panose="02040503050406030204" pitchFamily="18" charset="0"/>
                                    <a:ea typeface="Cambria Math" panose="02040503050406030204" pitchFamily="18" charset="0"/>
                                  </a:rPr>
                                  <m:t> </m:t>
                                </m:r>
                                <m:r>
                                  <m:rPr>
                                    <m:sty m:val="p"/>
                                  </m:rPr>
                                  <a:rPr lang="en-US" sz="2000" b="0" i="0" smtClean="0">
                                    <a:solidFill>
                                      <a:srgbClr val="7030A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7030A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6"/>
                <a:stretch>
                  <a:fillRect l="-467" t="-9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5309519" y="2699628"/>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p:sp>
            <p:nvSpPr>
              <p:cNvPr id="9" name="Rectangle 8"/>
              <p:cNvSpPr>
                <a:spLocks noRot="1" noChangeAspect="1" noMove="1" noResize="1" noEditPoints="1" noAdjustHandles="1" noChangeArrowheads="1" noChangeShapeType="1" noTextEdit="1"/>
              </p:cNvSpPr>
              <p:nvPr/>
            </p:nvSpPr>
            <p:spPr>
              <a:xfrm>
                <a:off x="5309519" y="2699628"/>
                <a:ext cx="1566454" cy="369332"/>
              </a:xfrm>
              <a:prstGeom prst="rect">
                <a:avLst/>
              </a:prstGeom>
              <a:blipFill rotWithShape="0">
                <a:blip r:embed="rId7"/>
                <a:stretch>
                  <a:fillRect b="-1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3704111" y="5867253"/>
                <a:ext cx="4777270"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nor/>
                        </m:rPr>
                        <a:rPr lang="en-US" dirty="0">
                          <a:latin typeface="Cambria" panose="02040503050406030204" pitchFamily="18" charset="0"/>
                        </a:rPr>
                        <m:t>Schaefer</m:t>
                      </m:r>
                      <m:r>
                        <m:rPr>
                          <m:nor/>
                        </m:rPr>
                        <a:rPr lang="en-US" dirty="0">
                          <a:latin typeface="Cambria" panose="02040503050406030204" pitchFamily="18" charset="0"/>
                        </a:rPr>
                        <m:t> &amp; </m:t>
                      </m:r>
                      <m:r>
                        <m:rPr>
                          <m:nor/>
                        </m:rPr>
                        <a:rPr lang="en-US" dirty="0">
                          <a:latin typeface="Cambria" panose="02040503050406030204" pitchFamily="18" charset="0"/>
                        </a:rPr>
                        <m:t>Yuskel</m:t>
                      </m:r>
                      <m:r>
                        <m:rPr>
                          <m:nor/>
                        </m:rPr>
                        <a:rPr lang="en-US" dirty="0">
                          <a:latin typeface="Cambria" panose="02040503050406030204" pitchFamily="18" charset="0"/>
                        </a:rPr>
                        <m:t>, </m:t>
                      </m:r>
                      <m:r>
                        <m:rPr>
                          <m:nor/>
                        </m:rPr>
                        <a:rPr lang="en-US" i="1" dirty="0">
                          <a:latin typeface="Cambria" panose="02040503050406030204" pitchFamily="18" charset="0"/>
                        </a:rPr>
                        <m:t>EG</m:t>
                      </m:r>
                      <m:r>
                        <m:rPr>
                          <m:nor/>
                        </m:rPr>
                        <a:rPr lang="en-US" i="1" dirty="0">
                          <a:latin typeface="Cambria" panose="02040503050406030204" pitchFamily="18" charset="0"/>
                        </a:rPr>
                        <m:t> </m:t>
                      </m:r>
                      <m:r>
                        <m:rPr>
                          <m:nor/>
                        </m:rPr>
                        <a:rPr lang="en-US" i="1" dirty="0">
                          <a:latin typeface="Cambria" panose="02040503050406030204" pitchFamily="18" charset="0"/>
                        </a:rPr>
                        <m:t>symp</m:t>
                      </m:r>
                      <m:r>
                        <m:rPr>
                          <m:nor/>
                        </m:rPr>
                        <a:rPr lang="en-US" i="1" dirty="0">
                          <a:latin typeface="Cambria" panose="02040503050406030204" pitchFamily="18" charset="0"/>
                        </a:rPr>
                        <m:t>. </m:t>
                      </m:r>
                      <m:r>
                        <m:rPr>
                          <m:nor/>
                        </m:rPr>
                        <a:rPr lang="en-US" i="1" dirty="0">
                          <a:latin typeface="Cambria" panose="02040503050406030204" pitchFamily="18" charset="0"/>
                        </a:rPr>
                        <m:t>on</m:t>
                      </m:r>
                      <m:r>
                        <m:rPr>
                          <m:nor/>
                        </m:rPr>
                        <a:rPr lang="en-US" i="1" dirty="0">
                          <a:latin typeface="Cambria" panose="02040503050406030204" pitchFamily="18" charset="0"/>
                        </a:rPr>
                        <m:t> </m:t>
                      </m:r>
                      <m:r>
                        <m:rPr>
                          <m:nor/>
                        </m:rPr>
                        <a:rPr lang="en-US" i="1" dirty="0">
                          <a:latin typeface="Cambria" panose="02040503050406030204" pitchFamily="18" charset="0"/>
                        </a:rPr>
                        <m:t>Geom</m:t>
                      </m:r>
                      <m:r>
                        <m:rPr>
                          <m:nor/>
                        </m:rPr>
                        <a:rPr lang="en-US" i="1" dirty="0">
                          <a:latin typeface="Cambria" panose="02040503050406030204" pitchFamily="18" charset="0"/>
                        </a:rPr>
                        <m:t>.</m:t>
                      </m:r>
                      <m:r>
                        <m:rPr>
                          <m:nor/>
                        </m:rPr>
                        <a:rPr lang="en-US" i="1" dirty="0">
                          <a:latin typeface="Cambria" panose="02040503050406030204" pitchFamily="18" charset="0"/>
                        </a:rPr>
                        <m:t>Pr</m:t>
                      </m:r>
                      <m:r>
                        <m:rPr>
                          <m:nor/>
                        </m:rPr>
                        <a:rPr lang="en-US" i="1" dirty="0">
                          <a:latin typeface="Cambria" panose="02040503050406030204" pitchFamily="18" charset="0"/>
                        </a:rPr>
                        <m:t>. `07</m:t>
                      </m:r>
                      <m:r>
                        <a:rPr lang="en-US" i="1">
                          <a:latin typeface="Cambria Math" panose="02040503050406030204" pitchFamily="18" charset="0"/>
                        </a:rPr>
                        <m:t>]</m:t>
                      </m:r>
                    </m:oMath>
                  </m:oMathPara>
                </a14:m>
                <a:endParaRPr lang="en-US" dirty="0"/>
              </a:p>
            </p:txBody>
          </p:sp>
        </mc:Choice>
        <mc:Fallback>
          <p:sp>
            <p:nvSpPr>
              <p:cNvPr id="10" name="Rectangle 9"/>
              <p:cNvSpPr>
                <a:spLocks noRot="1" noChangeAspect="1" noMove="1" noResize="1" noEditPoints="1" noAdjustHandles="1" noChangeArrowheads="1" noChangeShapeType="1" noTextEdit="1"/>
              </p:cNvSpPr>
              <p:nvPr/>
            </p:nvSpPr>
            <p:spPr>
              <a:xfrm>
                <a:off x="3704111" y="5867253"/>
                <a:ext cx="4777270" cy="369332"/>
              </a:xfrm>
              <a:prstGeom prst="rect">
                <a:avLst/>
              </a:prstGeom>
              <a:blipFill rotWithShape="0">
                <a:blip r:embed="rId8"/>
                <a:stretch>
                  <a:fillRect b="-163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588185" y="5867253"/>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p:sp>
            <p:nvSpPr>
              <p:cNvPr id="11" name="Rectangle 10"/>
              <p:cNvSpPr>
                <a:spLocks noRot="1" noChangeAspect="1" noMove="1" noResize="1" noEditPoints="1" noAdjustHandles="1" noChangeArrowheads="1" noChangeShapeType="1" noTextEdit="1"/>
              </p:cNvSpPr>
              <p:nvPr/>
            </p:nvSpPr>
            <p:spPr>
              <a:xfrm>
                <a:off x="588185" y="5867253"/>
                <a:ext cx="2660215" cy="369332"/>
              </a:xfrm>
              <a:prstGeom prst="rect">
                <a:avLst/>
              </a:prstGeom>
              <a:blipFill rotWithShape="0">
                <a:blip r:embed="rId9"/>
                <a:stretch>
                  <a:fillRect b="-16393"/>
                </a:stretch>
              </a:blipFill>
            </p:spPr>
            <p:txBody>
              <a:bodyPr/>
              <a:lstStyle/>
              <a:p>
                <a:r>
                  <a:rPr lang="en-US">
                    <a:noFill/>
                  </a:rPr>
                  <a:t> </a:t>
                </a:r>
              </a:p>
            </p:txBody>
          </p:sp>
        </mc:Fallback>
      </mc:AlternateContent>
      <p:pic>
        <p:nvPicPr>
          <p:cNvPr id="3" name="hand-in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30152" r="28929"/>
          <a:stretch/>
        </p:blipFill>
        <p:spPr>
          <a:xfrm>
            <a:off x="1199644" y="3068960"/>
            <a:ext cx="1546741" cy="2834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han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1976" t="12599" r="2344" b="13377"/>
          <a:stretch/>
        </p:blipFill>
        <p:spPr>
          <a:xfrm>
            <a:off x="3653052" y="3068960"/>
            <a:ext cx="4879388" cy="2831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96008930"/>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0" fill="hold"/>
                                        <p:tgtEl>
                                          <p:spTgt spid="3"/>
                                        </p:tgtEl>
                                      </p:cBhvr>
                                    </p:cmd>
                                  </p:childTnLst>
                                </p:cTn>
                              </p:par>
                              <p:par>
                                <p:cTn id="7" presetID="1" presetClass="mediacall" presetSubtype="0" fill="hold" nodeType="withEffect">
                                  <p:stCondLst>
                                    <p:cond delay="0"/>
                                  </p:stCondLst>
                                  <p:childTnLst>
                                    <p:cmd type="call" cmd="playFrom(0.0)">
                                      <p:cBhvr>
                                        <p:cTn id="8" dur="16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23</a:t>
            </a:fld>
            <a:endParaRPr lang="en-US" dirty="0"/>
          </a:p>
        </p:txBody>
      </p:sp>
      <mc:AlternateContent xmlns:mc="http://schemas.openxmlformats.org/markup-compatibility/2006">
        <mc:Choice xmlns:a14="http://schemas.microsoft.com/office/drawing/2010/main"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a:t>
                </a:r>
                <a:r>
                  <a:rPr lang="en-US" sz="2400" dirty="0" smtClean="0">
                    <a:latin typeface="Cambria" panose="02040503050406030204" pitchFamily="18" charset="0"/>
                  </a:rPr>
                  <a:t>I - </a:t>
                </a:r>
                <a:r>
                  <a:rPr lang="en-US" sz="2400" i="1" dirty="0" smtClean="0">
                    <a:latin typeface="Cambria" panose="02040503050406030204" pitchFamily="18" charset="0"/>
                  </a:rPr>
                  <a:t>Horse gallop </a:t>
                </a:r>
                <a:r>
                  <a:rPr lang="en-US" sz="2400" dirty="0" smtClean="0">
                    <a:latin typeface="Cambria" panose="02040503050406030204" pitchFamily="18" charset="0"/>
                  </a:rPr>
                  <a:t>animation</a:t>
                </a:r>
                <a:endParaRPr lang="en-US" sz="2400" dirty="0">
                  <a:latin typeface="Cambria" panose="02040503050406030204" pitchFamily="18" charset="0"/>
                </a:endParaRPr>
              </a:p>
              <a:p>
                <a:pPr marL="685800" lvl="1" indent="-285750" algn="just"/>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𝐸</m:t>
                        </m:r>
                      </m:e>
                      <m:sub>
                        <m:r>
                          <a:rPr lang="en-US" sz="2000" b="0" i="1" smtClean="0">
                            <a:solidFill>
                              <a:schemeClr val="tx1"/>
                            </a:solidFill>
                            <a:latin typeface="Cambria Math" panose="02040503050406030204" pitchFamily="18" charset="0"/>
                          </a:rPr>
                          <m:t>𝑅𝑀𝑆</m:t>
                        </m:r>
                      </m:sub>
                    </m:sSub>
                    <m:r>
                      <a:rPr lang="en-US" sz="2000" b="0" i="1" smtClean="0">
                        <a:solidFill>
                          <a:schemeClr val="tx1"/>
                        </a:solidFill>
                        <a:latin typeface="Cambria Math" panose="02040503050406030204" pitchFamily="18" charset="0"/>
                      </a:rPr>
                      <m:t>:</m:t>
                    </m:r>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skinning approximation </a:t>
                </a:r>
                <a:r>
                  <a:rPr lang="en-US" sz="2000" dirty="0" smtClean="0">
                    <a:solidFill>
                      <a:schemeClr val="tx1"/>
                    </a:solidFill>
                    <a:latin typeface="Cambria" panose="02040503050406030204" pitchFamily="18" charset="0"/>
                  </a:rPr>
                  <a:t>error</a:t>
                </a: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FF000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7030A0"/>
                                    </a:solidFill>
                                    <a:latin typeface="Cambria Math" panose="02040503050406030204" pitchFamily="18" charset="0"/>
                                    <a:ea typeface="Cambria Math" panose="02040503050406030204" pitchFamily="18" charset="0"/>
                                  </a:rPr>
                                  <m:t>high</m:t>
                                </m:r>
                                <m:r>
                                  <m:rPr>
                                    <m:sty m:val="p"/>
                                  </m:rPr>
                                  <a:rPr lang="en-US" sz="2000">
                                    <a:solidFill>
                                      <a:srgbClr val="7030A0"/>
                                    </a:solidFill>
                                    <a:latin typeface="Cambria Math" panose="02040503050406030204" pitchFamily="18" charset="0"/>
                                    <a:ea typeface="Cambria Math" panose="02040503050406030204" pitchFamily="18" charset="0"/>
                                  </a:rPr>
                                  <m:t>ly</m:t>
                                </m:r>
                                <m:r>
                                  <a:rPr lang="en-US" sz="2000" b="0" i="0" smtClean="0">
                                    <a:solidFill>
                                      <a:srgbClr val="7030A0"/>
                                    </a:solidFill>
                                    <a:latin typeface="Cambria Math" panose="02040503050406030204" pitchFamily="18" charset="0"/>
                                    <a:ea typeface="Cambria Math" panose="02040503050406030204" pitchFamily="18" charset="0"/>
                                  </a:rPr>
                                  <m:t> </m:t>
                                </m:r>
                                <m:r>
                                  <m:rPr>
                                    <m:sty m:val="p"/>
                                  </m:rPr>
                                  <a:rPr lang="en-US" sz="2000" b="0" i="0" smtClean="0">
                                    <a:solidFill>
                                      <a:srgbClr val="7030A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7030A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6"/>
                <a:stretch>
                  <a:fillRect l="-467" t="-908"/>
                </a:stretch>
              </a:blipFill>
            </p:spPr>
            <p:txBody>
              <a:bodyPr/>
              <a:lstStyle/>
              <a:p>
                <a:r>
                  <a:rPr lang="en-US">
                    <a:noFill/>
                  </a:rPr>
                  <a:t> </a:t>
                </a:r>
              </a:p>
            </p:txBody>
          </p:sp>
        </mc:Fallback>
      </mc:AlternateContent>
      <p:pic>
        <p:nvPicPr>
          <p:cNvPr id="3" name="horse-d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3331" t="16085" r="17609" b="13041"/>
          <a:stretch/>
        </p:blipFill>
        <p:spPr>
          <a:xfrm>
            <a:off x="611560" y="3398993"/>
            <a:ext cx="2747992" cy="2473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mc:Choice xmlns:a14="http://schemas.microsoft.com/office/drawing/2010/main" Requires="a14">
          <p:sp>
            <p:nvSpPr>
              <p:cNvPr id="9" name="Rectangle 8"/>
              <p:cNvSpPr/>
              <p:nvPr/>
            </p:nvSpPr>
            <p:spPr>
              <a:xfrm>
                <a:off x="5571307" y="2996952"/>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p:sp>
            <p:nvSpPr>
              <p:cNvPr id="9" name="Rectangle 8"/>
              <p:cNvSpPr>
                <a:spLocks noRot="1" noChangeAspect="1" noMove="1" noResize="1" noEditPoints="1" noAdjustHandles="1" noChangeArrowheads="1" noChangeShapeType="1" noTextEdit="1"/>
              </p:cNvSpPr>
              <p:nvPr/>
            </p:nvSpPr>
            <p:spPr>
              <a:xfrm>
                <a:off x="5571307" y="2996952"/>
                <a:ext cx="1566454" cy="369332"/>
              </a:xfrm>
              <a:prstGeom prst="rect">
                <a:avLst/>
              </a:prstGeom>
              <a:blipFill rotWithShape="0">
                <a:blip r:embed="rId8"/>
                <a:stretch>
                  <a:fillRect b="-1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5063956" y="5875573"/>
                <a:ext cx="2581156"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nor/>
                        </m:rPr>
                        <a:rPr lang="en-US" b="0" i="0" dirty="0" smtClean="0">
                          <a:latin typeface="Cambria" panose="02040503050406030204" pitchFamily="18" charset="0"/>
                        </a:rPr>
                        <m:t>Gunther</m:t>
                      </m:r>
                      <m:r>
                        <m:rPr>
                          <m:nor/>
                        </m:rPr>
                        <a:rPr lang="en-US" b="0" i="0" dirty="0" smtClean="0">
                          <a:latin typeface="Cambria" panose="02040503050406030204" pitchFamily="18" charset="0"/>
                        </a:rPr>
                        <m:t> </m:t>
                      </m:r>
                      <m:r>
                        <m:rPr>
                          <m:nor/>
                        </m:rPr>
                        <a:rPr lang="en-US" b="0" i="0" dirty="0" smtClean="0">
                          <a:latin typeface="Cambria" panose="02040503050406030204" pitchFamily="18" charset="0"/>
                        </a:rPr>
                        <m:t>et</m:t>
                      </m:r>
                      <m:r>
                        <m:rPr>
                          <m:nor/>
                        </m:rPr>
                        <a:rPr lang="en-US" b="0" i="0" dirty="0" smtClean="0">
                          <a:latin typeface="Cambria" panose="02040503050406030204" pitchFamily="18" charset="0"/>
                        </a:rPr>
                        <m:t> </m:t>
                      </m:r>
                      <m:r>
                        <m:rPr>
                          <m:nor/>
                        </m:rPr>
                        <a:rPr lang="en-US" b="0" i="0" dirty="0" smtClean="0">
                          <a:latin typeface="Cambria" panose="02040503050406030204" pitchFamily="18" charset="0"/>
                        </a:rPr>
                        <m:t>al</m:t>
                      </m:r>
                      <m:r>
                        <m:rPr>
                          <m:nor/>
                        </m:rPr>
                        <a:rPr lang="en-US" b="0" i="0" dirty="0" smtClean="0">
                          <a:latin typeface="Cambria" panose="02040503050406030204" pitchFamily="18" charset="0"/>
                        </a:rPr>
                        <m:t>., </m:t>
                      </m:r>
                      <m:r>
                        <m:rPr>
                          <m:nor/>
                        </m:rPr>
                        <a:rPr lang="en-US" b="0" i="1" dirty="0" smtClean="0">
                          <a:latin typeface="Cambria" panose="02040503050406030204" pitchFamily="18" charset="0"/>
                        </a:rPr>
                        <m:t>CGF</m:t>
                      </m:r>
                      <m:r>
                        <m:rPr>
                          <m:nor/>
                        </m:rPr>
                        <a:rPr lang="en-US" i="1" dirty="0">
                          <a:latin typeface="Cambria" panose="02040503050406030204" pitchFamily="18" charset="0"/>
                        </a:rPr>
                        <m:t> `0</m:t>
                      </m:r>
                      <m:r>
                        <a:rPr lang="en-US" b="0" i="1" dirty="0" smtClean="0">
                          <a:latin typeface="Cambria Math" panose="02040503050406030204" pitchFamily="18" charset="0"/>
                        </a:rPr>
                        <m:t>6</m:t>
                      </m:r>
                      <m:r>
                        <a:rPr lang="en-US" i="1">
                          <a:latin typeface="Cambria Math" panose="02040503050406030204" pitchFamily="18" charset="0"/>
                        </a:rPr>
                        <m:t>]</m:t>
                      </m:r>
                    </m:oMath>
                  </m:oMathPara>
                </a14:m>
                <a:endParaRPr lang="en-US" dirty="0"/>
              </a:p>
            </p:txBody>
          </p:sp>
        </mc:Choice>
        <mc:Fallback>
          <p:sp>
            <p:nvSpPr>
              <p:cNvPr id="10" name="Rectangle 9"/>
              <p:cNvSpPr>
                <a:spLocks noRot="1" noChangeAspect="1" noMove="1" noResize="1" noEditPoints="1" noAdjustHandles="1" noChangeArrowheads="1" noChangeShapeType="1" noTextEdit="1"/>
              </p:cNvSpPr>
              <p:nvPr/>
            </p:nvSpPr>
            <p:spPr>
              <a:xfrm>
                <a:off x="5063956" y="5875573"/>
                <a:ext cx="2581156" cy="369332"/>
              </a:xfrm>
              <a:prstGeom prst="rect">
                <a:avLst/>
              </a:prstGeom>
              <a:blipFill rotWithShape="0">
                <a:blip r:embed="rId9"/>
                <a:stretch>
                  <a:fillRect b="-1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655449" y="5867253"/>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p:sp>
            <p:nvSpPr>
              <p:cNvPr id="11" name="Rectangle 10"/>
              <p:cNvSpPr>
                <a:spLocks noRot="1" noChangeAspect="1" noMove="1" noResize="1" noEditPoints="1" noAdjustHandles="1" noChangeArrowheads="1" noChangeShapeType="1" noTextEdit="1"/>
              </p:cNvSpPr>
              <p:nvPr/>
            </p:nvSpPr>
            <p:spPr>
              <a:xfrm>
                <a:off x="655449" y="5867253"/>
                <a:ext cx="2660215" cy="369332"/>
              </a:xfrm>
              <a:prstGeom prst="rect">
                <a:avLst/>
              </a:prstGeom>
              <a:blipFill rotWithShape="0">
                <a:blip r:embed="rId10"/>
                <a:stretch>
                  <a:fillRect b="-16393"/>
                </a:stretch>
              </a:blipFill>
            </p:spPr>
            <p:txBody>
              <a:bodyPr/>
              <a:lstStyle/>
              <a:p>
                <a:r>
                  <a:rPr lang="en-US">
                    <a:noFill/>
                  </a:rPr>
                  <a:t> </a:t>
                </a:r>
              </a:p>
            </p:txBody>
          </p:sp>
        </mc:Fallback>
      </mc:AlternateContent>
      <p:pic>
        <p:nvPicPr>
          <p:cNvPr id="6" name="horse-fin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t="19180" b="19395"/>
          <a:stretch/>
        </p:blipFill>
        <p:spPr>
          <a:xfrm>
            <a:off x="3621567" y="3398993"/>
            <a:ext cx="5379597" cy="2478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489233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0" fill="hold"/>
                                        <p:tgtEl>
                                          <p:spTgt spid="3"/>
                                        </p:tgtEl>
                                      </p:cBhvr>
                                    </p:cmd>
                                  </p:childTnLst>
                                </p:cTn>
                              </p:par>
                              <p:par>
                                <p:cTn id="7" presetID="1" presetClass="mediacall" presetSubtype="0" fill="hold" nodeType="withEffect">
                                  <p:stCondLst>
                                    <p:cond delay="0"/>
                                  </p:stCondLst>
                                  <p:childTnLst>
                                    <p:cmd type="call" cmd="playFrom(0.0)">
                                      <p:cBhvr>
                                        <p:cTn id="8" dur="16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III</a:t>
            </a:r>
            <a:endParaRPr lang="en-US" dirty="0">
              <a:latin typeface="Cambria" panose="02040503050406030204" pitchFamily="18" charset="0"/>
            </a:endParaRPr>
          </a:p>
        </p:txBody>
      </p:sp>
      <p:sp>
        <p:nvSpPr>
          <p:cNvPr id="4" name="Footer Placeholder 3"/>
          <p:cNvSpPr>
            <a:spLocks noGrp="1"/>
          </p:cNvSpPr>
          <p:nvPr>
            <p:ph type="ftr" sz="quarter" idx="3"/>
          </p:nvPr>
        </p:nvSpPr>
        <p:spPr>
          <a:xfrm>
            <a:off x="457200" y="6496148"/>
            <a:ext cx="8229600" cy="365760"/>
          </a:xfrm>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24</a:t>
            </a:fld>
            <a:endParaRPr lang="en-US" dirty="0"/>
          </a:p>
        </p:txBody>
      </p:sp>
      <mc:AlternateContent xmlns:mc="http://schemas.openxmlformats.org/markup-compatibility/2006">
        <mc:Choice xmlns:a14="http://schemas.microsoft.com/office/drawing/2010/main"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a:t>
                </a:r>
                <a:r>
                  <a:rPr lang="en-US" sz="2400" dirty="0" smtClean="0">
                    <a:latin typeface="Cambria" panose="02040503050406030204" pitchFamily="18" charset="0"/>
                  </a:rPr>
                  <a:t>II – </a:t>
                </a:r>
                <a:r>
                  <a:rPr lang="en-US" sz="2400" i="1" dirty="0" smtClean="0">
                    <a:latin typeface="Cambria" panose="02040503050406030204" pitchFamily="18" charset="0"/>
                  </a:rPr>
                  <a:t>Flowing cloth</a:t>
                </a:r>
                <a:r>
                  <a:rPr lang="en-US" sz="2400" dirty="0" smtClean="0">
                    <a:latin typeface="Cambria" panose="02040503050406030204" pitchFamily="18" charset="0"/>
                  </a:rPr>
                  <a:t> animation</a:t>
                </a:r>
                <a:endParaRPr lang="en-US" sz="2400" dirty="0">
                  <a:latin typeface="Cambria" panose="02040503050406030204" pitchFamily="18" charset="0"/>
                </a:endParaRPr>
              </a:p>
              <a:p>
                <a:pPr marL="685800" lvl="1" indent="-285750" algn="just"/>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𝐸</m:t>
                        </m:r>
                      </m:e>
                      <m:sub>
                        <m:r>
                          <a:rPr lang="en-US" sz="2000" b="0" i="1" smtClean="0">
                            <a:solidFill>
                              <a:schemeClr val="tx1"/>
                            </a:solidFill>
                            <a:latin typeface="Cambria Math" panose="02040503050406030204" pitchFamily="18" charset="0"/>
                          </a:rPr>
                          <m:t>𝑅𝑀𝑆</m:t>
                        </m:r>
                      </m:sub>
                    </m:sSub>
                    <m:r>
                      <a:rPr lang="en-US" sz="2000" b="0" i="1" smtClean="0">
                        <a:solidFill>
                          <a:schemeClr val="tx1"/>
                        </a:solidFill>
                        <a:latin typeface="Cambria Math" panose="02040503050406030204" pitchFamily="18" charset="0"/>
                      </a:rPr>
                      <m:t>:</m:t>
                    </m:r>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skinning approximation </a:t>
                </a:r>
                <a:r>
                  <a:rPr lang="en-US" sz="2000" dirty="0" smtClean="0">
                    <a:solidFill>
                      <a:schemeClr val="tx1"/>
                    </a:solidFill>
                    <a:latin typeface="Cambria" panose="02040503050406030204" pitchFamily="18" charset="0"/>
                  </a:rPr>
                  <a:t>error</a:t>
                </a: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7030A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FF0000"/>
                                    </a:solidFill>
                                    <a:latin typeface="Cambria Math" panose="02040503050406030204" pitchFamily="18" charset="0"/>
                                    <a:ea typeface="Cambria Math" panose="02040503050406030204" pitchFamily="18" charset="0"/>
                                  </a:rPr>
                                  <m:t>high</m:t>
                                </m:r>
                                <m:r>
                                  <m:rPr>
                                    <m:sty m:val="p"/>
                                  </m:rPr>
                                  <a:rPr lang="en-US" sz="2000">
                                    <a:solidFill>
                                      <a:srgbClr val="FF0000"/>
                                    </a:solidFill>
                                    <a:latin typeface="Cambria Math" panose="02040503050406030204" pitchFamily="18" charset="0"/>
                                    <a:ea typeface="Cambria Math" panose="02040503050406030204" pitchFamily="18" charset="0"/>
                                  </a:rPr>
                                  <m:t>ly</m:t>
                                </m:r>
                                <m:r>
                                  <a:rPr lang="en-US" sz="2000" b="0" i="0" smtClean="0">
                                    <a:solidFill>
                                      <a:srgbClr val="FF0000"/>
                                    </a:solidFill>
                                    <a:latin typeface="Cambria Math" panose="02040503050406030204" pitchFamily="18" charset="0"/>
                                    <a:ea typeface="Cambria Math" panose="02040503050406030204" pitchFamily="18" charset="0"/>
                                  </a:rPr>
                                  <m:t> </m:t>
                                </m:r>
                                <m:r>
                                  <m:rPr>
                                    <m:sty m:val="p"/>
                                  </m:rPr>
                                  <a:rPr lang="en-US" sz="2000" b="0" i="0" smtClean="0">
                                    <a:solidFill>
                                      <a:srgbClr val="FF000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7030A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6"/>
                <a:stretch>
                  <a:fillRect l="-467" t="-9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5325251" y="3133375"/>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p:sp>
            <p:nvSpPr>
              <p:cNvPr id="9" name="Rectangle 8"/>
              <p:cNvSpPr>
                <a:spLocks noRot="1" noChangeAspect="1" noMove="1" noResize="1" noEditPoints="1" noAdjustHandles="1" noChangeArrowheads="1" noChangeShapeType="1" noTextEdit="1"/>
              </p:cNvSpPr>
              <p:nvPr/>
            </p:nvSpPr>
            <p:spPr>
              <a:xfrm>
                <a:off x="5325251" y="3133375"/>
                <a:ext cx="1566454" cy="369332"/>
              </a:xfrm>
              <a:prstGeom prst="rect">
                <a:avLst/>
              </a:prstGeom>
              <a:blipFill rotWithShape="0">
                <a:blip r:embed="rId7"/>
                <a:stretch>
                  <a:fillRect b="-163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4918890" y="5579948"/>
                <a:ext cx="2379176"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nor/>
                        </m:rPr>
                        <a:rPr lang="en-US" b="0" i="0" dirty="0" smtClean="0">
                          <a:latin typeface="Cambria" panose="02040503050406030204" pitchFamily="18" charset="0"/>
                        </a:rPr>
                        <m:t>Kavan</m:t>
                      </m:r>
                      <m:r>
                        <m:rPr>
                          <m:nor/>
                        </m:rPr>
                        <a:rPr lang="en-US" b="0" i="0" dirty="0" smtClean="0">
                          <a:latin typeface="Cambria" panose="02040503050406030204" pitchFamily="18" charset="0"/>
                        </a:rPr>
                        <m:t> </m:t>
                      </m:r>
                      <m:r>
                        <m:rPr>
                          <m:nor/>
                        </m:rPr>
                        <a:rPr lang="en-US" b="0" i="0" dirty="0" smtClean="0">
                          <a:latin typeface="Cambria" panose="02040503050406030204" pitchFamily="18" charset="0"/>
                        </a:rPr>
                        <m:t>et</m:t>
                      </m:r>
                      <m:r>
                        <m:rPr>
                          <m:nor/>
                        </m:rPr>
                        <a:rPr lang="en-US" b="0" i="0" dirty="0" smtClean="0">
                          <a:latin typeface="Cambria" panose="02040503050406030204" pitchFamily="18" charset="0"/>
                        </a:rPr>
                        <m:t> </m:t>
                      </m:r>
                      <m:r>
                        <m:rPr>
                          <m:nor/>
                        </m:rPr>
                        <a:rPr lang="en-US" b="0" i="0" dirty="0" smtClean="0">
                          <a:latin typeface="Cambria" panose="02040503050406030204" pitchFamily="18" charset="0"/>
                        </a:rPr>
                        <m:t>al</m:t>
                      </m:r>
                      <m:r>
                        <m:rPr>
                          <m:nor/>
                        </m:rPr>
                        <a:rPr lang="en-US" b="0" i="0" dirty="0" smtClean="0">
                          <a:latin typeface="Cambria" panose="02040503050406030204" pitchFamily="18" charset="0"/>
                        </a:rPr>
                        <m:t>., </m:t>
                      </m:r>
                      <m:r>
                        <m:rPr>
                          <m:nor/>
                        </m:rPr>
                        <a:rPr lang="en-US" b="0" i="1" dirty="0" smtClean="0">
                          <a:latin typeface="Cambria" panose="02040503050406030204" pitchFamily="18" charset="0"/>
                        </a:rPr>
                        <m:t>CGF</m:t>
                      </m:r>
                      <m:r>
                        <m:rPr>
                          <m:nor/>
                        </m:rPr>
                        <a:rPr lang="en-US" i="1" dirty="0">
                          <a:latin typeface="Cambria" panose="02040503050406030204" pitchFamily="18" charset="0"/>
                        </a:rPr>
                        <m:t> `</m:t>
                      </m:r>
                      <m:r>
                        <m:rPr>
                          <m:nor/>
                        </m:rPr>
                        <a:rPr lang="en-US" b="0" i="1" dirty="0" smtClean="0">
                          <a:latin typeface="Cambria" panose="02040503050406030204" pitchFamily="18" charset="0"/>
                        </a:rPr>
                        <m:t>1</m:t>
                      </m:r>
                      <m:r>
                        <m:rPr>
                          <m:nor/>
                        </m:rPr>
                        <a:rPr lang="en-US" i="1" dirty="0">
                          <a:latin typeface="Cambria" panose="02040503050406030204" pitchFamily="18" charset="0"/>
                        </a:rPr>
                        <m:t>0</m:t>
                      </m:r>
                      <m:r>
                        <a:rPr lang="en-US" i="1">
                          <a:latin typeface="Cambria Math" panose="02040503050406030204" pitchFamily="18" charset="0"/>
                        </a:rPr>
                        <m:t>]</m:t>
                      </m:r>
                    </m:oMath>
                  </m:oMathPara>
                </a14:m>
                <a:endParaRPr lang="en-US" dirty="0"/>
              </a:p>
            </p:txBody>
          </p:sp>
        </mc:Choice>
        <mc:Fallback>
          <p:sp>
            <p:nvSpPr>
              <p:cNvPr id="10" name="Rectangle 9"/>
              <p:cNvSpPr>
                <a:spLocks noRot="1" noChangeAspect="1" noMove="1" noResize="1" noEditPoints="1" noAdjustHandles="1" noChangeArrowheads="1" noChangeShapeType="1" noTextEdit="1"/>
              </p:cNvSpPr>
              <p:nvPr/>
            </p:nvSpPr>
            <p:spPr>
              <a:xfrm>
                <a:off x="4918890" y="5579948"/>
                <a:ext cx="2379176" cy="369332"/>
              </a:xfrm>
              <a:prstGeom prst="rect">
                <a:avLst/>
              </a:prstGeom>
              <a:blipFill rotWithShape="0">
                <a:blip r:embed="rId8"/>
                <a:stretch>
                  <a:fillRect b="-163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376230" y="5579948"/>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p:sp>
            <p:nvSpPr>
              <p:cNvPr id="11" name="Rectangle 10"/>
              <p:cNvSpPr>
                <a:spLocks noRot="1" noChangeAspect="1" noMove="1" noResize="1" noEditPoints="1" noAdjustHandles="1" noChangeArrowheads="1" noChangeShapeType="1" noTextEdit="1"/>
              </p:cNvSpPr>
              <p:nvPr/>
            </p:nvSpPr>
            <p:spPr>
              <a:xfrm>
                <a:off x="376230" y="5579948"/>
                <a:ext cx="2660215" cy="369332"/>
              </a:xfrm>
              <a:prstGeom prst="rect">
                <a:avLst/>
              </a:prstGeom>
              <a:blipFill rotWithShape="0">
                <a:blip r:embed="rId9"/>
                <a:stretch>
                  <a:fillRect b="-16393"/>
                </a:stretch>
              </a:blipFill>
            </p:spPr>
            <p:txBody>
              <a:bodyPr/>
              <a:lstStyle/>
              <a:p>
                <a:r>
                  <a:rPr lang="en-US">
                    <a:noFill/>
                  </a:rPr>
                  <a:t> </a:t>
                </a:r>
              </a:p>
            </p:txBody>
          </p:sp>
        </mc:Fallback>
      </mc:AlternateContent>
      <p:pic>
        <p:nvPicPr>
          <p:cNvPr id="3" name="cloth-d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0523" t="9450" r="20416" b="27551"/>
          <a:stretch/>
        </p:blipFill>
        <p:spPr>
          <a:xfrm>
            <a:off x="403163" y="3524293"/>
            <a:ext cx="2606349" cy="2085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loth-fin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t="20838" b="27188"/>
          <a:stretch/>
        </p:blipFill>
        <p:spPr>
          <a:xfrm>
            <a:off x="3468493" y="3551678"/>
            <a:ext cx="5279971" cy="2058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1991127"/>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par>
                                <p:cTn id="7" presetID="1" presetClass="mediacall" presetSubtype="0" fill="hold" nodeType="withEffect">
                                  <p:stCondLst>
                                    <p:cond delay="0"/>
                                  </p:stCondLst>
                                  <p:childTnLst>
                                    <p:cmd type="call" cmd="playFrom(0.0)">
                                      <p:cBhvr>
                                        <p:cTn id="8" dur="10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III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25</a:t>
            </a:fld>
            <a:endParaRPr lang="en-US" dirty="0"/>
          </a:p>
        </p:txBody>
      </p:sp>
      <mc:AlternateContent xmlns:mc="http://schemas.openxmlformats.org/markup-compatibility/2006">
        <mc:Choice xmlns:a14="http://schemas.microsoft.com/office/drawing/2010/main"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a:t>
                </a:r>
                <a:r>
                  <a:rPr lang="en-US" sz="2400" dirty="0" smtClean="0">
                    <a:latin typeface="Cambria" panose="02040503050406030204" pitchFamily="18" charset="0"/>
                  </a:rPr>
                  <a:t>II – </a:t>
                </a:r>
                <a:r>
                  <a:rPr lang="en-US" sz="2400" i="1" dirty="0" smtClean="0">
                    <a:latin typeface="Cambria" panose="02040503050406030204" pitchFamily="18" charset="0"/>
                  </a:rPr>
                  <a:t>Horse collapse </a:t>
                </a:r>
                <a:r>
                  <a:rPr lang="en-US" sz="2400" dirty="0" smtClean="0">
                    <a:latin typeface="Cambria" panose="02040503050406030204" pitchFamily="18" charset="0"/>
                  </a:rPr>
                  <a:t>animation</a:t>
                </a:r>
                <a:endParaRPr lang="en-US" sz="2400" i="1" dirty="0">
                  <a:latin typeface="Cambria" panose="02040503050406030204" pitchFamily="18" charset="0"/>
                </a:endParaRPr>
              </a:p>
              <a:p>
                <a:pPr marL="685800" lvl="1" indent="-285750" algn="just"/>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𝐸</m:t>
                        </m:r>
                      </m:e>
                      <m:sub>
                        <m:r>
                          <a:rPr lang="en-US" sz="2000" b="0" i="1" smtClean="0">
                            <a:solidFill>
                              <a:schemeClr val="tx1"/>
                            </a:solidFill>
                            <a:latin typeface="Cambria Math" panose="02040503050406030204" pitchFamily="18" charset="0"/>
                          </a:rPr>
                          <m:t>𝑅𝑀𝑆</m:t>
                        </m:r>
                      </m:sub>
                    </m:sSub>
                    <m:r>
                      <a:rPr lang="en-US" sz="2000" b="0" i="1" smtClean="0">
                        <a:solidFill>
                          <a:schemeClr val="tx1"/>
                        </a:solidFill>
                        <a:latin typeface="Cambria Math" panose="02040503050406030204" pitchFamily="18" charset="0"/>
                      </a:rPr>
                      <m:t>:</m:t>
                    </m:r>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skinning approximation </a:t>
                </a:r>
                <a:r>
                  <a:rPr lang="en-US" sz="2000" dirty="0" smtClean="0">
                    <a:solidFill>
                      <a:schemeClr val="tx1"/>
                    </a:solidFill>
                    <a:latin typeface="Cambria" panose="02040503050406030204" pitchFamily="18" charset="0"/>
                  </a:rPr>
                  <a:t>error</a:t>
                </a: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7030A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FF0000"/>
                                    </a:solidFill>
                                    <a:latin typeface="Cambria Math" panose="02040503050406030204" pitchFamily="18" charset="0"/>
                                    <a:ea typeface="Cambria Math" panose="02040503050406030204" pitchFamily="18" charset="0"/>
                                  </a:rPr>
                                  <m:t>high</m:t>
                                </m:r>
                                <m:r>
                                  <m:rPr>
                                    <m:sty m:val="p"/>
                                  </m:rPr>
                                  <a:rPr lang="en-US" sz="2000">
                                    <a:solidFill>
                                      <a:srgbClr val="FF0000"/>
                                    </a:solidFill>
                                    <a:latin typeface="Cambria Math" panose="02040503050406030204" pitchFamily="18" charset="0"/>
                                    <a:ea typeface="Cambria Math" panose="02040503050406030204" pitchFamily="18" charset="0"/>
                                  </a:rPr>
                                  <m:t>ly</m:t>
                                </m:r>
                                <m:r>
                                  <a:rPr lang="en-US" sz="2000" b="0" i="0" smtClean="0">
                                    <a:solidFill>
                                      <a:srgbClr val="FF0000"/>
                                    </a:solidFill>
                                    <a:latin typeface="Cambria Math" panose="02040503050406030204" pitchFamily="18" charset="0"/>
                                    <a:ea typeface="Cambria Math" panose="02040503050406030204" pitchFamily="18" charset="0"/>
                                  </a:rPr>
                                  <m:t> </m:t>
                                </m:r>
                                <m:r>
                                  <m:rPr>
                                    <m:sty m:val="p"/>
                                  </m:rPr>
                                  <a:rPr lang="en-US" sz="2000" b="0" i="0" smtClean="0">
                                    <a:solidFill>
                                      <a:srgbClr val="FF000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7030A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6"/>
                <a:stretch>
                  <a:fillRect l="-467" t="-9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5011134" y="2976178"/>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p:sp>
            <p:nvSpPr>
              <p:cNvPr id="9" name="Rectangle 8"/>
              <p:cNvSpPr>
                <a:spLocks noRot="1" noChangeAspect="1" noMove="1" noResize="1" noEditPoints="1" noAdjustHandles="1" noChangeArrowheads="1" noChangeShapeType="1" noTextEdit="1"/>
              </p:cNvSpPr>
              <p:nvPr/>
            </p:nvSpPr>
            <p:spPr>
              <a:xfrm>
                <a:off x="5011134" y="2976178"/>
                <a:ext cx="1566454" cy="369332"/>
              </a:xfrm>
              <a:prstGeom prst="rect">
                <a:avLst/>
              </a:prstGeom>
              <a:blipFill rotWithShape="0">
                <a:blip r:embed="rId7"/>
                <a:stretch>
                  <a:fillRect b="-163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4503783" y="5579948"/>
                <a:ext cx="2581156"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nor/>
                        </m:rPr>
                        <a:rPr lang="en-US" dirty="0">
                          <a:latin typeface="Cambria" panose="02040503050406030204" pitchFamily="18" charset="0"/>
                        </a:rPr>
                        <m:t>Gunther</m:t>
                      </m:r>
                      <m:r>
                        <m:rPr>
                          <m:nor/>
                        </m:rPr>
                        <a:rPr lang="en-US" dirty="0">
                          <a:latin typeface="Cambria" panose="02040503050406030204" pitchFamily="18" charset="0"/>
                        </a:rPr>
                        <m:t> </m:t>
                      </m:r>
                      <m:r>
                        <m:rPr>
                          <m:nor/>
                        </m:rPr>
                        <a:rPr lang="en-US" dirty="0">
                          <a:latin typeface="Cambria" panose="02040503050406030204" pitchFamily="18" charset="0"/>
                        </a:rPr>
                        <m:t>et</m:t>
                      </m:r>
                      <m:r>
                        <m:rPr>
                          <m:nor/>
                        </m:rPr>
                        <a:rPr lang="en-US" dirty="0">
                          <a:latin typeface="Cambria" panose="02040503050406030204" pitchFamily="18" charset="0"/>
                        </a:rPr>
                        <m:t> </m:t>
                      </m:r>
                      <m:r>
                        <m:rPr>
                          <m:nor/>
                        </m:rPr>
                        <a:rPr lang="en-US" dirty="0">
                          <a:latin typeface="Cambria" panose="02040503050406030204" pitchFamily="18" charset="0"/>
                        </a:rPr>
                        <m:t>al</m:t>
                      </m:r>
                      <m:r>
                        <m:rPr>
                          <m:nor/>
                        </m:rPr>
                        <a:rPr lang="en-US" dirty="0">
                          <a:latin typeface="Cambria" panose="02040503050406030204" pitchFamily="18" charset="0"/>
                        </a:rPr>
                        <m:t>., </m:t>
                      </m:r>
                      <m:r>
                        <m:rPr>
                          <m:nor/>
                        </m:rPr>
                        <a:rPr lang="en-US" i="1" dirty="0">
                          <a:latin typeface="Cambria" panose="02040503050406030204" pitchFamily="18" charset="0"/>
                        </a:rPr>
                        <m:t>CGF</m:t>
                      </m:r>
                      <m:r>
                        <m:rPr>
                          <m:nor/>
                        </m:rPr>
                        <a:rPr lang="en-US" i="1" dirty="0">
                          <a:latin typeface="Cambria" panose="02040503050406030204" pitchFamily="18" charset="0"/>
                        </a:rPr>
                        <m:t> `0</m:t>
                      </m:r>
                      <m:r>
                        <a:rPr lang="en-US" i="1" dirty="0">
                          <a:latin typeface="Cambria Math" panose="02040503050406030204" pitchFamily="18" charset="0"/>
                        </a:rPr>
                        <m:t>6</m:t>
                      </m:r>
                      <m:r>
                        <a:rPr lang="en-US" i="1">
                          <a:latin typeface="Cambria Math" panose="02040503050406030204" pitchFamily="18" charset="0"/>
                        </a:rPr>
                        <m:t>]</m:t>
                      </m:r>
                    </m:oMath>
                  </m:oMathPara>
                </a14:m>
                <a:endParaRPr lang="en-US" dirty="0"/>
              </a:p>
            </p:txBody>
          </p:sp>
        </mc:Choice>
        <mc:Fallback>
          <p:sp>
            <p:nvSpPr>
              <p:cNvPr id="10" name="Rectangle 9"/>
              <p:cNvSpPr>
                <a:spLocks noRot="1" noChangeAspect="1" noMove="1" noResize="1" noEditPoints="1" noAdjustHandles="1" noChangeArrowheads="1" noChangeShapeType="1" noTextEdit="1"/>
              </p:cNvSpPr>
              <p:nvPr/>
            </p:nvSpPr>
            <p:spPr>
              <a:xfrm>
                <a:off x="4503783" y="5579948"/>
                <a:ext cx="2581156" cy="369332"/>
              </a:xfrm>
              <a:prstGeom prst="rect">
                <a:avLst/>
              </a:prstGeom>
              <a:blipFill rotWithShape="0">
                <a:blip r:embed="rId8"/>
                <a:stretch>
                  <a:fillRect b="-163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62114" y="5579948"/>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p:sp>
            <p:nvSpPr>
              <p:cNvPr id="11" name="Rectangle 10"/>
              <p:cNvSpPr>
                <a:spLocks noRot="1" noChangeAspect="1" noMove="1" noResize="1" noEditPoints="1" noAdjustHandles="1" noChangeArrowheads="1" noChangeShapeType="1" noTextEdit="1"/>
              </p:cNvSpPr>
              <p:nvPr/>
            </p:nvSpPr>
            <p:spPr>
              <a:xfrm>
                <a:off x="62114" y="5579948"/>
                <a:ext cx="2660215" cy="369332"/>
              </a:xfrm>
              <a:prstGeom prst="rect">
                <a:avLst/>
              </a:prstGeom>
              <a:blipFill rotWithShape="0">
                <a:blip r:embed="rId9"/>
                <a:stretch>
                  <a:fillRect b="-16393"/>
                </a:stretch>
              </a:blipFill>
            </p:spPr>
            <p:txBody>
              <a:bodyPr/>
              <a:lstStyle/>
              <a:p>
                <a:r>
                  <a:rPr lang="en-US">
                    <a:noFill/>
                  </a:rPr>
                  <a:t> </a:t>
                </a:r>
              </a:p>
            </p:txBody>
          </p:sp>
        </mc:Fallback>
      </mc:AlternateContent>
      <p:pic>
        <p:nvPicPr>
          <p:cNvPr id="3" name="horse-collapse-d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3942" r="8728"/>
          <a:stretch/>
        </p:blipFill>
        <p:spPr>
          <a:xfrm>
            <a:off x="391354" y="3341304"/>
            <a:ext cx="2001735" cy="2229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horse-collapse-fin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t="37351" b="12250"/>
          <a:stretch/>
        </p:blipFill>
        <p:spPr>
          <a:xfrm>
            <a:off x="2840259" y="3341303"/>
            <a:ext cx="5908205" cy="2233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8645128"/>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80" fill="hold"/>
                                        <p:tgtEl>
                                          <p:spTgt spid="6"/>
                                        </p:tgtEl>
                                      </p:cBhvr>
                                    </p:cmd>
                                  </p:childTnLst>
                                </p:cTn>
                              </p:par>
                              <p:par>
                                <p:cTn id="7" presetID="1" presetClass="mediacall" presetSubtype="0" fill="hold" nodeType="withEffect">
                                  <p:stCondLst>
                                    <p:cond delay="0"/>
                                  </p:stCondLst>
                                  <p:childTnLst>
                                    <p:cmd type="call" cmd="playFrom(0.0)">
                                      <p:cBhvr>
                                        <p:cTn id="8" dur="12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video>
              <p:cMediaNode vol="80000">
                <p:cTn id="10" repeatCount="indefinite"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IV</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26</a:t>
            </a:fld>
            <a:endParaRPr lang="en-US" dirty="0"/>
          </a:p>
        </p:txBody>
      </p:sp>
      <mc:AlternateContent xmlns:mc="http://schemas.openxmlformats.org/markup-compatibility/2006">
        <mc:Choice xmlns:a14="http://schemas.microsoft.com/office/drawing/2010/main"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a:t>
                </a:r>
                <a:r>
                  <a:rPr lang="en-US" sz="2400" dirty="0" smtClean="0">
                    <a:latin typeface="Cambria" panose="02040503050406030204" pitchFamily="18" charset="0"/>
                  </a:rPr>
                  <a:t>III – </a:t>
                </a:r>
                <a:r>
                  <a:rPr lang="en-US" sz="2400" i="1" dirty="0" smtClean="0">
                    <a:latin typeface="Cambria" panose="02040503050406030204" pitchFamily="18" charset="0"/>
                  </a:rPr>
                  <a:t>Samba</a:t>
                </a:r>
                <a:r>
                  <a:rPr lang="en-US" sz="2400" dirty="0" smtClean="0">
                    <a:latin typeface="Cambria" panose="02040503050406030204" pitchFamily="18" charset="0"/>
                  </a:rPr>
                  <a:t> animation</a:t>
                </a:r>
                <a:endParaRPr lang="en-US" sz="2400" dirty="0">
                  <a:latin typeface="Cambria" panose="02040503050406030204" pitchFamily="18" charset="0"/>
                </a:endParaRPr>
              </a:p>
              <a:p>
                <a:pPr marL="685800" lvl="1" indent="-285750" algn="just"/>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𝐸</m:t>
                        </m:r>
                      </m:e>
                      <m:sub>
                        <m:r>
                          <a:rPr lang="en-US" sz="2000" b="0" i="1" smtClean="0">
                            <a:solidFill>
                              <a:schemeClr val="tx1"/>
                            </a:solidFill>
                            <a:latin typeface="Cambria Math" panose="02040503050406030204" pitchFamily="18" charset="0"/>
                          </a:rPr>
                          <m:t>𝑅𝑀𝑆</m:t>
                        </m:r>
                      </m:sub>
                    </m:sSub>
                    <m:r>
                      <a:rPr lang="en-US" sz="2000" b="0" i="1" smtClean="0">
                        <a:solidFill>
                          <a:schemeClr val="tx1"/>
                        </a:solidFill>
                        <a:latin typeface="Cambria Math" panose="02040503050406030204" pitchFamily="18" charset="0"/>
                      </a:rPr>
                      <m:t>:</m:t>
                    </m:r>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skinning approximation </a:t>
                </a:r>
                <a:r>
                  <a:rPr lang="en-US" sz="2000" dirty="0" smtClean="0">
                    <a:solidFill>
                      <a:schemeClr val="tx1"/>
                    </a:solidFill>
                    <a:latin typeface="Cambria" panose="02040503050406030204" pitchFamily="18" charset="0"/>
                  </a:rPr>
                  <a:t>error</a:t>
                </a: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7030A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7030A0"/>
                                    </a:solidFill>
                                    <a:latin typeface="Cambria Math" panose="02040503050406030204" pitchFamily="18" charset="0"/>
                                    <a:ea typeface="Cambria Math" panose="02040503050406030204" pitchFamily="18" charset="0"/>
                                  </a:rPr>
                                  <m:t>high</m:t>
                                </m:r>
                                <m:r>
                                  <m:rPr>
                                    <m:sty m:val="p"/>
                                  </m:rPr>
                                  <a:rPr lang="en-US" sz="2000">
                                    <a:solidFill>
                                      <a:srgbClr val="7030A0"/>
                                    </a:solidFill>
                                    <a:latin typeface="Cambria Math" panose="02040503050406030204" pitchFamily="18" charset="0"/>
                                    <a:ea typeface="Cambria Math" panose="02040503050406030204" pitchFamily="18" charset="0"/>
                                  </a:rPr>
                                  <m:t>ly</m:t>
                                </m:r>
                                <m:r>
                                  <a:rPr lang="en-US" sz="2000" b="0" i="0" smtClean="0">
                                    <a:solidFill>
                                      <a:srgbClr val="7030A0"/>
                                    </a:solidFill>
                                    <a:latin typeface="Cambria Math" panose="02040503050406030204" pitchFamily="18" charset="0"/>
                                    <a:ea typeface="Cambria Math" panose="02040503050406030204" pitchFamily="18" charset="0"/>
                                  </a:rPr>
                                  <m:t> </m:t>
                                </m:r>
                                <m:r>
                                  <m:rPr>
                                    <m:sty m:val="p"/>
                                  </m:rPr>
                                  <a:rPr lang="en-US" sz="2000" b="0" i="0" smtClean="0">
                                    <a:solidFill>
                                      <a:srgbClr val="7030A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FF000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6"/>
                <a:stretch>
                  <a:fillRect l="-467" t="-908"/>
                </a:stretch>
              </a:blipFill>
            </p:spPr>
            <p:txBody>
              <a:bodyPr/>
              <a:lstStyle/>
              <a:p>
                <a:r>
                  <a:rPr lang="en-US">
                    <a:noFill/>
                  </a:rPr>
                  <a:t> </a:t>
                </a:r>
              </a:p>
            </p:txBody>
          </p:sp>
        </mc:Fallback>
      </mc:AlternateContent>
      <p:pic>
        <p:nvPicPr>
          <p:cNvPr id="3" name="samb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9576" t="13817" r="10625" b="13832"/>
          <a:stretch/>
        </p:blipFill>
        <p:spPr>
          <a:xfrm>
            <a:off x="3970521" y="3079706"/>
            <a:ext cx="4129871" cy="2808312"/>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mc:AlternateContent xmlns:mc="http://schemas.openxmlformats.org/markup-compatibility/2006">
        <mc:Choice xmlns:a14="http://schemas.microsoft.com/office/drawing/2010/main" Requires="a14">
          <p:sp>
            <p:nvSpPr>
              <p:cNvPr id="6" name="Rectangle 5"/>
              <p:cNvSpPr/>
              <p:nvPr/>
            </p:nvSpPr>
            <p:spPr>
              <a:xfrm>
                <a:off x="5252229" y="2699628"/>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5252229" y="2699628"/>
                <a:ext cx="1566454" cy="369332"/>
              </a:xfrm>
              <a:prstGeom prst="rect">
                <a:avLst/>
              </a:prstGeom>
              <a:blipFill rotWithShape="0">
                <a:blip r:embed="rId8"/>
                <a:stretch>
                  <a:fillRect b="-1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3707904" y="5867253"/>
                <a:ext cx="4692310"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a:latin typeface="Cambria Math" panose="02040503050406030204" pitchFamily="18" charset="0"/>
                        </a:rPr>
                        <m:t>[</m:t>
                      </m:r>
                      <m:r>
                        <m:rPr>
                          <m:nor/>
                        </m:rPr>
                        <a:rPr lang="en-US" dirty="0">
                          <a:latin typeface="Cambria" panose="02040503050406030204" pitchFamily="18" charset="0"/>
                        </a:rPr>
                        <m:t>Schaefer</m:t>
                      </m:r>
                      <m:r>
                        <m:rPr>
                          <m:nor/>
                        </m:rPr>
                        <a:rPr lang="en-US" dirty="0">
                          <a:latin typeface="Cambria" panose="02040503050406030204" pitchFamily="18" charset="0"/>
                        </a:rPr>
                        <m:t> &amp; </m:t>
                      </m:r>
                      <m:r>
                        <m:rPr>
                          <m:nor/>
                        </m:rPr>
                        <a:rPr lang="en-US" dirty="0">
                          <a:latin typeface="Cambria" panose="02040503050406030204" pitchFamily="18" charset="0"/>
                        </a:rPr>
                        <m:t>Yuskel</m:t>
                      </m:r>
                      <m:r>
                        <m:rPr>
                          <m:nor/>
                        </m:rPr>
                        <a:rPr lang="en-US" dirty="0">
                          <a:latin typeface="Cambria" panose="02040503050406030204" pitchFamily="18" charset="0"/>
                        </a:rPr>
                        <m:t>, </m:t>
                      </m:r>
                      <m:r>
                        <m:rPr>
                          <m:nor/>
                        </m:rPr>
                        <a:rPr lang="en-US" i="1" dirty="0">
                          <a:latin typeface="Cambria" panose="02040503050406030204" pitchFamily="18" charset="0"/>
                        </a:rPr>
                        <m:t>EG</m:t>
                      </m:r>
                      <m:r>
                        <m:rPr>
                          <m:nor/>
                        </m:rPr>
                        <a:rPr lang="en-US" i="1" dirty="0">
                          <a:latin typeface="Cambria" panose="02040503050406030204" pitchFamily="18" charset="0"/>
                        </a:rPr>
                        <m:t> </m:t>
                      </m:r>
                      <m:r>
                        <m:rPr>
                          <m:nor/>
                        </m:rPr>
                        <a:rPr lang="en-US" i="1" dirty="0">
                          <a:latin typeface="Cambria" panose="02040503050406030204" pitchFamily="18" charset="0"/>
                        </a:rPr>
                        <m:t>symp</m:t>
                      </m:r>
                      <m:r>
                        <m:rPr>
                          <m:nor/>
                        </m:rPr>
                        <a:rPr lang="en-US" i="1" dirty="0">
                          <a:latin typeface="Cambria" panose="02040503050406030204" pitchFamily="18" charset="0"/>
                        </a:rPr>
                        <m:t>. </m:t>
                      </m:r>
                      <m:r>
                        <m:rPr>
                          <m:nor/>
                        </m:rPr>
                        <a:rPr lang="en-US" i="1" dirty="0">
                          <a:latin typeface="Cambria" panose="02040503050406030204" pitchFamily="18" charset="0"/>
                        </a:rPr>
                        <m:t>on</m:t>
                      </m:r>
                      <m:r>
                        <m:rPr>
                          <m:nor/>
                        </m:rPr>
                        <a:rPr lang="en-US" i="1" dirty="0">
                          <a:latin typeface="Cambria" panose="02040503050406030204" pitchFamily="18" charset="0"/>
                        </a:rPr>
                        <m:t> </m:t>
                      </m:r>
                      <m:r>
                        <m:rPr>
                          <m:nor/>
                        </m:rPr>
                        <a:rPr lang="en-US" i="1" dirty="0">
                          <a:latin typeface="Cambria" panose="02040503050406030204" pitchFamily="18" charset="0"/>
                        </a:rPr>
                        <m:t>Geom</m:t>
                      </m:r>
                      <m:r>
                        <m:rPr>
                          <m:nor/>
                        </m:rPr>
                        <a:rPr lang="en-US" i="1" dirty="0">
                          <a:latin typeface="Cambria" panose="02040503050406030204" pitchFamily="18" charset="0"/>
                        </a:rPr>
                        <m:t>.</m:t>
                      </m:r>
                      <m:r>
                        <m:rPr>
                          <m:nor/>
                        </m:rPr>
                        <a:rPr lang="en-US" i="1" dirty="0">
                          <a:latin typeface="Cambria" panose="02040503050406030204" pitchFamily="18" charset="0"/>
                        </a:rPr>
                        <m:t>Pr</m:t>
                      </m:r>
                      <m:r>
                        <m:rPr>
                          <m:nor/>
                        </m:rPr>
                        <a:rPr lang="en-US" i="1" dirty="0">
                          <a:latin typeface="Cambria" panose="02040503050406030204" pitchFamily="18" charset="0"/>
                        </a:rPr>
                        <m:t>. `07</m:t>
                      </m:r>
                      <m:r>
                        <a:rPr lang="en-US" i="1">
                          <a:latin typeface="Cambria Math" panose="02040503050406030204" pitchFamily="18" charset="0"/>
                        </a:rPr>
                        <m:t>]</m:t>
                      </m:r>
                    </m:oMath>
                  </m:oMathPara>
                </a14:m>
                <a:endParaRPr lang="en-US" dirty="0"/>
              </a:p>
            </p:txBody>
          </p:sp>
        </mc:Choice>
        <mc:Fallback>
          <p:sp>
            <p:nvSpPr>
              <p:cNvPr id="9" name="Rectangle 8"/>
              <p:cNvSpPr>
                <a:spLocks noRot="1" noChangeAspect="1" noMove="1" noResize="1" noEditPoints="1" noAdjustHandles="1" noChangeArrowheads="1" noChangeShapeType="1" noTextEdit="1"/>
              </p:cNvSpPr>
              <p:nvPr/>
            </p:nvSpPr>
            <p:spPr>
              <a:xfrm>
                <a:off x="3707904" y="5867253"/>
                <a:ext cx="4692310" cy="369332"/>
              </a:xfrm>
              <a:prstGeom prst="rect">
                <a:avLst/>
              </a:prstGeom>
              <a:blipFill rotWithShape="0">
                <a:blip r:embed="rId9"/>
                <a:stretch>
                  <a:fillRect b="-16393"/>
                </a:stretch>
              </a:blipFill>
            </p:spPr>
            <p:txBody>
              <a:bodyPr/>
              <a:lstStyle/>
              <a:p>
                <a:r>
                  <a:rPr lang="en-US">
                    <a:noFill/>
                  </a:rPr>
                  <a:t> </a:t>
                </a:r>
              </a:p>
            </p:txBody>
          </p:sp>
        </mc:Fallback>
      </mc:AlternateContent>
      <p:pic>
        <p:nvPicPr>
          <p:cNvPr id="10" name="samba-ini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7059" r="16891"/>
          <a:stretch/>
        </p:blipFill>
        <p:spPr>
          <a:xfrm>
            <a:off x="874177" y="3083041"/>
            <a:ext cx="2088232" cy="2794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mc:Choice xmlns:a14="http://schemas.microsoft.com/office/drawing/2010/main" Requires="a14">
          <p:sp>
            <p:nvSpPr>
              <p:cNvPr id="13" name="Rectangle 12"/>
              <p:cNvSpPr/>
              <p:nvPr/>
            </p:nvSpPr>
            <p:spPr>
              <a:xfrm>
                <a:off x="588185" y="5867253"/>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p:sp>
            <p:nvSpPr>
              <p:cNvPr id="13" name="Rectangle 12"/>
              <p:cNvSpPr>
                <a:spLocks noRot="1" noChangeAspect="1" noMove="1" noResize="1" noEditPoints="1" noAdjustHandles="1" noChangeArrowheads="1" noChangeShapeType="1" noTextEdit="1"/>
              </p:cNvSpPr>
              <p:nvPr/>
            </p:nvSpPr>
            <p:spPr>
              <a:xfrm>
                <a:off x="588185" y="5867253"/>
                <a:ext cx="2660215" cy="369332"/>
              </a:xfrm>
              <a:prstGeom prst="rect">
                <a:avLst/>
              </a:prstGeom>
              <a:blipFill rotWithShape="0">
                <a:blip r:embed="rId11"/>
                <a:stretch>
                  <a:fillRect b="-16393"/>
                </a:stretch>
              </a:blipFill>
            </p:spPr>
            <p:txBody>
              <a:bodyPr/>
              <a:lstStyle/>
              <a:p>
                <a:r>
                  <a:rPr lang="en-US">
                    <a:noFill/>
                  </a:rPr>
                  <a:t> </a:t>
                </a:r>
              </a:p>
            </p:txBody>
          </p:sp>
        </mc:Fallback>
      </mc:AlternateContent>
    </p:spTree>
    <p:extLst>
      <p:ext uri="{BB962C8B-B14F-4D97-AF65-F5344CB8AC3E}">
        <p14:creationId xmlns:p14="http://schemas.microsoft.com/office/powerpoint/2010/main" val="3260828947"/>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80" fill="hold"/>
                                        <p:tgtEl>
                                          <p:spTgt spid="10"/>
                                        </p:tgtEl>
                                      </p:cBhvr>
                                    </p:cmd>
                                  </p:childTnLst>
                                </p:cTn>
                              </p:par>
                              <p:par>
                                <p:cTn id="7" presetID="1" presetClass="mediacall" presetSubtype="0" fill="hold" nodeType="withEffect">
                                  <p:stCondLst>
                                    <p:cond delay="0"/>
                                  </p:stCondLst>
                                  <p:childTnLst>
                                    <p:cmd type="call" cmd="playFrom(0.0)">
                                      <p:cBhvr>
                                        <p:cTn id="8" dur="20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video>
              <p:cMediaNode vol="80000">
                <p:cTn id="10" repeatCount="indefinite"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IV</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27</a:t>
            </a:fld>
            <a:endParaRPr lang="en-US" dirty="0"/>
          </a:p>
        </p:txBody>
      </p:sp>
      <mc:AlternateContent xmlns:mc="http://schemas.openxmlformats.org/markup-compatibility/2006">
        <mc:Choice xmlns:a14="http://schemas.microsoft.com/office/drawing/2010/main"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a:t>
                </a:r>
                <a:r>
                  <a:rPr lang="en-US" sz="2400" dirty="0" smtClean="0">
                    <a:latin typeface="Cambria" panose="02040503050406030204" pitchFamily="18" charset="0"/>
                  </a:rPr>
                  <a:t>III – </a:t>
                </a:r>
                <a:r>
                  <a:rPr lang="en-US" sz="2400" i="1" dirty="0" smtClean="0">
                    <a:latin typeface="Cambria" panose="02040503050406030204" pitchFamily="18" charset="0"/>
                  </a:rPr>
                  <a:t>Handstand</a:t>
                </a:r>
                <a:r>
                  <a:rPr lang="en-US" sz="2400" dirty="0" smtClean="0">
                    <a:latin typeface="Cambria" panose="02040503050406030204" pitchFamily="18" charset="0"/>
                  </a:rPr>
                  <a:t> animation</a:t>
                </a:r>
                <a:endParaRPr lang="en-US" sz="2400" dirty="0">
                  <a:latin typeface="Cambria" panose="02040503050406030204" pitchFamily="18" charset="0"/>
                </a:endParaRPr>
              </a:p>
              <a:p>
                <a:pPr marL="685800" lvl="1" indent="-285750" algn="just"/>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𝐸</m:t>
                        </m:r>
                      </m:e>
                      <m:sub>
                        <m:r>
                          <a:rPr lang="en-US" sz="2000" b="0" i="1" smtClean="0">
                            <a:solidFill>
                              <a:schemeClr val="tx1"/>
                            </a:solidFill>
                            <a:latin typeface="Cambria Math" panose="02040503050406030204" pitchFamily="18" charset="0"/>
                          </a:rPr>
                          <m:t>𝑅𝑀𝑆</m:t>
                        </m:r>
                      </m:sub>
                    </m:sSub>
                    <m:r>
                      <a:rPr lang="en-US" sz="2000" b="0" i="1" smtClean="0">
                        <a:solidFill>
                          <a:schemeClr val="tx1"/>
                        </a:solidFill>
                        <a:latin typeface="Cambria Math" panose="02040503050406030204" pitchFamily="18" charset="0"/>
                      </a:rPr>
                      <m:t>:</m:t>
                    </m:r>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skinning approximation </a:t>
                </a:r>
                <a:r>
                  <a:rPr lang="en-US" sz="2000" dirty="0" smtClean="0">
                    <a:solidFill>
                      <a:schemeClr val="tx1"/>
                    </a:solidFill>
                    <a:latin typeface="Cambria" panose="02040503050406030204" pitchFamily="18" charset="0"/>
                  </a:rPr>
                  <a:t>error</a:t>
                </a: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7030A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7030A0"/>
                                    </a:solidFill>
                                    <a:latin typeface="Cambria Math" panose="02040503050406030204" pitchFamily="18" charset="0"/>
                                    <a:ea typeface="Cambria Math" panose="02040503050406030204" pitchFamily="18" charset="0"/>
                                  </a:rPr>
                                  <m:t>high</m:t>
                                </m:r>
                                <m:r>
                                  <m:rPr>
                                    <m:sty m:val="p"/>
                                  </m:rPr>
                                  <a:rPr lang="en-US" sz="2000">
                                    <a:solidFill>
                                      <a:srgbClr val="7030A0"/>
                                    </a:solidFill>
                                    <a:latin typeface="Cambria Math" panose="02040503050406030204" pitchFamily="18" charset="0"/>
                                    <a:ea typeface="Cambria Math" panose="02040503050406030204" pitchFamily="18" charset="0"/>
                                  </a:rPr>
                                  <m:t>ly</m:t>
                                </m:r>
                                <m:r>
                                  <a:rPr lang="en-US" sz="2000" b="0" i="0" smtClean="0">
                                    <a:solidFill>
                                      <a:srgbClr val="7030A0"/>
                                    </a:solidFill>
                                    <a:latin typeface="Cambria Math" panose="02040503050406030204" pitchFamily="18" charset="0"/>
                                    <a:ea typeface="Cambria Math" panose="02040503050406030204" pitchFamily="18" charset="0"/>
                                  </a:rPr>
                                  <m:t> </m:t>
                                </m:r>
                                <m:r>
                                  <m:rPr>
                                    <m:sty m:val="p"/>
                                  </m:rPr>
                                  <a:rPr lang="en-US" sz="2000" b="0" i="0" smtClean="0">
                                    <a:solidFill>
                                      <a:srgbClr val="7030A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FF000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6"/>
                <a:stretch>
                  <a:fillRect l="-467" t="-9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302267" y="2607850"/>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5302267" y="2607850"/>
                <a:ext cx="1566454" cy="369332"/>
              </a:xfrm>
              <a:prstGeom prst="rect">
                <a:avLst/>
              </a:prstGeom>
              <a:blipFill rotWithShape="0">
                <a:blip r:embed="rId7"/>
                <a:stretch>
                  <a:fillRect b="-1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3347864" y="5831037"/>
                <a:ext cx="5475260" cy="369332"/>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nor/>
                        </m:rPr>
                        <a:rPr lang="en-US" dirty="0">
                          <a:latin typeface="Cambria" panose="02040503050406030204" pitchFamily="18" charset="0"/>
                        </a:rPr>
                        <m:t>Schaefer</m:t>
                      </m:r>
                      <m:r>
                        <m:rPr>
                          <m:nor/>
                        </m:rPr>
                        <a:rPr lang="en-US" dirty="0">
                          <a:latin typeface="Cambria" panose="02040503050406030204" pitchFamily="18" charset="0"/>
                        </a:rPr>
                        <m:t> &amp; </m:t>
                      </m:r>
                      <m:r>
                        <m:rPr>
                          <m:nor/>
                        </m:rPr>
                        <a:rPr lang="en-US" dirty="0">
                          <a:latin typeface="Cambria" panose="02040503050406030204" pitchFamily="18" charset="0"/>
                        </a:rPr>
                        <m:t>Yuskel</m:t>
                      </m:r>
                      <m:r>
                        <m:rPr>
                          <m:nor/>
                        </m:rPr>
                        <a:rPr lang="en-US" dirty="0">
                          <a:latin typeface="Cambria" panose="02040503050406030204" pitchFamily="18" charset="0"/>
                        </a:rPr>
                        <m:t>, </m:t>
                      </m:r>
                      <m:r>
                        <m:rPr>
                          <m:nor/>
                        </m:rPr>
                        <a:rPr lang="en-US" i="1" dirty="0">
                          <a:latin typeface="Cambria" panose="02040503050406030204" pitchFamily="18" charset="0"/>
                        </a:rPr>
                        <m:t>EG</m:t>
                      </m:r>
                      <m:r>
                        <m:rPr>
                          <m:nor/>
                        </m:rPr>
                        <a:rPr lang="en-US" i="1" dirty="0">
                          <a:latin typeface="Cambria" panose="02040503050406030204" pitchFamily="18" charset="0"/>
                        </a:rPr>
                        <m:t> </m:t>
                      </m:r>
                      <m:r>
                        <m:rPr>
                          <m:nor/>
                        </m:rPr>
                        <a:rPr lang="en-US" i="1" dirty="0">
                          <a:latin typeface="Cambria" panose="02040503050406030204" pitchFamily="18" charset="0"/>
                        </a:rPr>
                        <m:t>symp</m:t>
                      </m:r>
                      <m:r>
                        <m:rPr>
                          <m:nor/>
                        </m:rPr>
                        <a:rPr lang="en-US" i="1" dirty="0">
                          <a:latin typeface="Cambria" panose="02040503050406030204" pitchFamily="18" charset="0"/>
                        </a:rPr>
                        <m:t>. </m:t>
                      </m:r>
                      <m:r>
                        <m:rPr>
                          <m:nor/>
                        </m:rPr>
                        <a:rPr lang="en-US" i="1" dirty="0">
                          <a:latin typeface="Cambria" panose="02040503050406030204" pitchFamily="18" charset="0"/>
                        </a:rPr>
                        <m:t>on</m:t>
                      </m:r>
                      <m:r>
                        <m:rPr>
                          <m:nor/>
                        </m:rPr>
                        <a:rPr lang="en-US" i="1" dirty="0">
                          <a:latin typeface="Cambria" panose="02040503050406030204" pitchFamily="18" charset="0"/>
                        </a:rPr>
                        <m:t> </m:t>
                      </m:r>
                      <m:r>
                        <m:rPr>
                          <m:nor/>
                        </m:rPr>
                        <a:rPr lang="en-US" i="1" dirty="0">
                          <a:latin typeface="Cambria" panose="02040503050406030204" pitchFamily="18" charset="0"/>
                        </a:rPr>
                        <m:t>Geom</m:t>
                      </m:r>
                      <m:r>
                        <m:rPr>
                          <m:nor/>
                        </m:rPr>
                        <a:rPr lang="en-US" i="1" dirty="0">
                          <a:latin typeface="Cambria" panose="02040503050406030204" pitchFamily="18" charset="0"/>
                        </a:rPr>
                        <m:t>.</m:t>
                      </m:r>
                      <m:r>
                        <m:rPr>
                          <m:nor/>
                        </m:rPr>
                        <a:rPr lang="en-US" i="1" dirty="0">
                          <a:latin typeface="Cambria" panose="02040503050406030204" pitchFamily="18" charset="0"/>
                        </a:rPr>
                        <m:t>Pr</m:t>
                      </m:r>
                      <m:r>
                        <m:rPr>
                          <m:nor/>
                        </m:rPr>
                        <a:rPr lang="en-US" i="1" dirty="0">
                          <a:latin typeface="Cambria" panose="02040503050406030204" pitchFamily="18" charset="0"/>
                        </a:rPr>
                        <m:t>. `07</m:t>
                      </m:r>
                      <m:r>
                        <a:rPr lang="en-US" i="1">
                          <a:latin typeface="Cambria Math" panose="02040503050406030204" pitchFamily="18" charset="0"/>
                        </a:rPr>
                        <m:t>]</m:t>
                      </m:r>
                    </m:oMath>
                  </m:oMathPara>
                </a14:m>
                <a:endParaRPr lang="en-US" dirty="0"/>
              </a:p>
            </p:txBody>
          </p:sp>
        </mc:Choice>
        <mc:Fallback>
          <p:sp>
            <p:nvSpPr>
              <p:cNvPr id="9" name="Rectangle 8"/>
              <p:cNvSpPr>
                <a:spLocks noRot="1" noChangeAspect="1" noMove="1" noResize="1" noEditPoints="1" noAdjustHandles="1" noChangeArrowheads="1" noChangeShapeType="1" noTextEdit="1"/>
              </p:cNvSpPr>
              <p:nvPr/>
            </p:nvSpPr>
            <p:spPr>
              <a:xfrm>
                <a:off x="3347864" y="5831037"/>
                <a:ext cx="5475260" cy="369332"/>
              </a:xfrm>
              <a:prstGeom prst="rect">
                <a:avLst/>
              </a:prstGeom>
              <a:blipFill rotWithShape="0">
                <a:blip r:embed="rId8"/>
                <a:stretch>
                  <a:fillRect b="-18333"/>
                </a:stretch>
              </a:blipFill>
            </p:spPr>
            <p:txBody>
              <a:bodyPr/>
              <a:lstStyle/>
              <a:p>
                <a:r>
                  <a:rPr lang="en-US">
                    <a:noFill/>
                  </a:rPr>
                  <a:t> </a:t>
                </a:r>
              </a:p>
            </p:txBody>
          </p:sp>
        </mc:Fallback>
      </mc:AlternateContent>
      <p:pic>
        <p:nvPicPr>
          <p:cNvPr id="13" name="handstand-in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3734" r="16380"/>
          <a:stretch/>
        </p:blipFill>
        <p:spPr>
          <a:xfrm>
            <a:off x="611560" y="2997512"/>
            <a:ext cx="2618452" cy="2810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handstan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838" t="12599" r="2664" b="13377"/>
          <a:stretch/>
        </p:blipFill>
        <p:spPr>
          <a:xfrm>
            <a:off x="3623946" y="2997512"/>
            <a:ext cx="4823020" cy="2833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mc:Choice xmlns:a14="http://schemas.microsoft.com/office/drawing/2010/main" Requires="a14">
          <p:sp>
            <p:nvSpPr>
              <p:cNvPr id="16" name="Rectangle 15"/>
              <p:cNvSpPr/>
              <p:nvPr/>
            </p:nvSpPr>
            <p:spPr>
              <a:xfrm>
                <a:off x="588185" y="5867253"/>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p:sp>
            <p:nvSpPr>
              <p:cNvPr id="16" name="Rectangle 15"/>
              <p:cNvSpPr>
                <a:spLocks noRot="1" noChangeAspect="1" noMove="1" noResize="1" noEditPoints="1" noAdjustHandles="1" noChangeArrowheads="1" noChangeShapeType="1" noTextEdit="1"/>
              </p:cNvSpPr>
              <p:nvPr/>
            </p:nvSpPr>
            <p:spPr>
              <a:xfrm>
                <a:off x="588185" y="5867253"/>
                <a:ext cx="2660215" cy="369332"/>
              </a:xfrm>
              <a:prstGeom prst="rect">
                <a:avLst/>
              </a:prstGeom>
              <a:blipFill rotWithShape="0">
                <a:blip r:embed="rId11"/>
                <a:stretch>
                  <a:fillRect b="-16393"/>
                </a:stretch>
              </a:blipFill>
            </p:spPr>
            <p:txBody>
              <a:bodyPr/>
              <a:lstStyle/>
              <a:p>
                <a:r>
                  <a:rPr lang="en-US">
                    <a:noFill/>
                  </a:rPr>
                  <a:t> </a:t>
                </a:r>
              </a:p>
            </p:txBody>
          </p:sp>
        </mc:Fallback>
      </mc:AlternateContent>
    </p:spTree>
    <p:extLst>
      <p:ext uri="{BB962C8B-B14F-4D97-AF65-F5344CB8AC3E}">
        <p14:creationId xmlns:p14="http://schemas.microsoft.com/office/powerpoint/2010/main" val="3095873098"/>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13"/>
                                        </p:tgtEl>
                                      </p:cBhvr>
                                    </p:cmd>
                                  </p:childTnLst>
                                </p:cTn>
                              </p:par>
                              <p:par>
                                <p:cTn id="7" presetID="1" presetClass="mediacall" presetSubtype="0" fill="hold" nodeType="withEffect">
                                  <p:stCondLst>
                                    <p:cond delay="0"/>
                                  </p:stCondLst>
                                  <p:childTnLst>
                                    <p:cmd type="call" cmd="playFrom(0.0)">
                                      <p:cBhvr>
                                        <p:cTn id="8" dur="212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3"/>
                </p:tgtEl>
              </p:cMediaNode>
            </p:video>
            <p:video>
              <p:cMediaNode vol="80000">
                <p:cTn id="10" repeatCount="indefinite" fill="hold" display="0">
                  <p:stCondLst>
                    <p:cond delay="indefinite"/>
                  </p:stCondLst>
                </p:cTn>
                <p:tgtEl>
                  <p:spTgt spid="1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Limitations</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28</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Performance </a:t>
                </a:r>
                <a:r>
                  <a:rPr lang="en-US" sz="2400" dirty="0">
                    <a:latin typeface="Cambria" panose="02040503050406030204" pitchFamily="18" charset="0"/>
                  </a:rPr>
                  <a:t>Analysis</a:t>
                </a:r>
              </a:p>
              <a:p>
                <a:pPr marL="685800" lvl="1" indent="-285750" algn="just"/>
                <a:r>
                  <a:rPr lang="en-US" sz="2000" dirty="0">
                    <a:solidFill>
                      <a:schemeClr val="tx1"/>
                    </a:solidFill>
                    <a:latin typeface="Cambria" panose="02040503050406030204" pitchFamily="18" charset="0"/>
                  </a:rPr>
                  <a:t>depends on </a:t>
                </a:r>
                <a:r>
                  <a:rPr lang="en-US" sz="2000" i="1" dirty="0" smtClean="0">
                    <a:solidFill>
                      <a:schemeClr val="tx1"/>
                    </a:solidFill>
                    <a:latin typeface="Cambria" panose="02040503050406030204" pitchFamily="18" charset="0"/>
                  </a:rPr>
                  <a:t>computation time</a:t>
                </a:r>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of individual pose </a:t>
                </a:r>
                <a:r>
                  <a:rPr lang="en-US" sz="2000" dirty="0" smtClean="0">
                    <a:solidFill>
                      <a:schemeClr val="tx1"/>
                    </a:solidFill>
                    <a:latin typeface="Cambria" panose="02040503050406030204" pitchFamily="18" charset="0"/>
                  </a:rPr>
                  <a:t>partitionings:</a:t>
                </a:r>
              </a:p>
              <a:p>
                <a:pPr marL="977900" lvl="2" indent="-292100" algn="just"/>
                <a14:m>
                  <m:oMath xmlns:m="http://schemas.openxmlformats.org/officeDocument/2006/math">
                    <m:r>
                      <a:rPr lang="en-US" sz="1700" b="0" i="1" smtClean="0">
                        <a:solidFill>
                          <a:schemeClr val="tx1"/>
                        </a:solidFill>
                        <a:latin typeface="Cambria Math" panose="02040503050406030204" pitchFamily="18" charset="0"/>
                      </a:rPr>
                      <m:t>&gt;90</m:t>
                    </m:r>
                    <m:r>
                      <a:rPr lang="en-US" sz="1700" b="0" i="1" smtClean="0">
                        <a:solidFill>
                          <a:schemeClr val="tx1"/>
                        </a:solidFill>
                        <a:latin typeface="Cambria Math" panose="02040503050406030204" pitchFamily="18" charset="0"/>
                        <a:ea typeface="Cambria Math" panose="02040503050406030204" pitchFamily="18" charset="0"/>
                      </a:rPr>
                      <m:t>%</m:t>
                    </m:r>
                  </m:oMath>
                </a14:m>
                <a:r>
                  <a:rPr lang="en-US" sz="1700" dirty="0" smtClean="0">
                    <a:solidFill>
                      <a:schemeClr val="tx1"/>
                    </a:solidFill>
                    <a:latin typeface="Cambria" panose="02040503050406030204" pitchFamily="18" charset="0"/>
                  </a:rPr>
                  <a:t> of the total time</a:t>
                </a:r>
              </a:p>
              <a:p>
                <a:pPr marL="977900" lvl="2" indent="-292100" algn="just"/>
                <a:r>
                  <a:rPr lang="en-US" sz="1700" dirty="0" smtClean="0">
                    <a:solidFill>
                      <a:schemeClr val="tx1"/>
                    </a:solidFill>
                    <a:latin typeface="Cambria" panose="02040503050406030204" pitchFamily="18" charset="0"/>
                  </a:rPr>
                  <a:t>Multi-source region growing → 6 fps: real-time segmentation of Hand animation</a:t>
                </a:r>
              </a:p>
              <a:p>
                <a:pPr marL="977900" lvl="2" indent="-292100" algn="just"/>
                <a:r>
                  <a:rPr lang="en-US" sz="1700" dirty="0" smtClean="0">
                    <a:solidFill>
                      <a:schemeClr val="tx1"/>
                    </a:solidFill>
                    <a:latin typeface="Cambria" panose="02040503050406030204" pitchFamily="18" charset="0"/>
                  </a:rPr>
                  <a:t>GPU-accelerated clustering ?</a:t>
                </a: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2"/>
                <a:stretch>
                  <a:fillRect l="-467" t="-908"/>
                </a:stretch>
              </a:blipFill>
            </p:spPr>
            <p:txBody>
              <a:bodyPr/>
              <a:lstStyle/>
              <a:p>
                <a:r>
                  <a:rPr lang="en-US">
                    <a:noFill/>
                  </a:rPr>
                  <a:t> </a:t>
                </a:r>
              </a:p>
            </p:txBody>
          </p:sp>
        </mc:Fallback>
      </mc:AlternateContent>
    </p:spTree>
    <p:extLst>
      <p:ext uri="{BB962C8B-B14F-4D97-AF65-F5344CB8AC3E}">
        <p14:creationId xmlns:p14="http://schemas.microsoft.com/office/powerpoint/2010/main" val="1135493429"/>
      </p:ext>
    </p:extLst>
  </p:cSld>
  <p:clrMapOvr>
    <a:masterClrMapping/>
  </p:clrMapOvr>
  <p:transition advClick="0">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Limitations</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29</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Performance </a:t>
                </a:r>
                <a:r>
                  <a:rPr lang="en-US" sz="2400" dirty="0">
                    <a:latin typeface="Cambria" panose="02040503050406030204" pitchFamily="18" charset="0"/>
                  </a:rPr>
                  <a:t>Analysis</a:t>
                </a:r>
              </a:p>
              <a:p>
                <a:pPr marL="685800" lvl="1" indent="-285750" algn="just"/>
                <a:r>
                  <a:rPr lang="en-US" sz="2000" dirty="0">
                    <a:solidFill>
                      <a:schemeClr val="tx1"/>
                    </a:solidFill>
                    <a:latin typeface="Cambria" panose="02040503050406030204" pitchFamily="18" charset="0"/>
                  </a:rPr>
                  <a:t>depends on </a:t>
                </a:r>
                <a:r>
                  <a:rPr lang="en-US" sz="2000" i="1" dirty="0" smtClean="0">
                    <a:solidFill>
                      <a:schemeClr val="tx1"/>
                    </a:solidFill>
                    <a:latin typeface="Cambria" panose="02040503050406030204" pitchFamily="18" charset="0"/>
                  </a:rPr>
                  <a:t>computation time</a:t>
                </a:r>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of individual pose </a:t>
                </a:r>
                <a:r>
                  <a:rPr lang="en-US" sz="2000" dirty="0" smtClean="0">
                    <a:solidFill>
                      <a:schemeClr val="tx1"/>
                    </a:solidFill>
                    <a:latin typeface="Cambria" panose="02040503050406030204" pitchFamily="18" charset="0"/>
                  </a:rPr>
                  <a:t>partitionings:</a:t>
                </a:r>
              </a:p>
              <a:p>
                <a:pPr marL="977900" lvl="2" indent="-292100" algn="just"/>
                <a14:m>
                  <m:oMath xmlns:m="http://schemas.openxmlformats.org/officeDocument/2006/math">
                    <m:r>
                      <a:rPr lang="en-US" sz="1700" b="0" i="1" smtClean="0">
                        <a:solidFill>
                          <a:schemeClr val="tx1"/>
                        </a:solidFill>
                        <a:latin typeface="Cambria Math" panose="02040503050406030204" pitchFamily="18" charset="0"/>
                      </a:rPr>
                      <m:t>&gt;90</m:t>
                    </m:r>
                    <m:r>
                      <a:rPr lang="en-US" sz="1700" b="0" i="1" smtClean="0">
                        <a:solidFill>
                          <a:schemeClr val="tx1"/>
                        </a:solidFill>
                        <a:latin typeface="Cambria Math" panose="02040503050406030204" pitchFamily="18" charset="0"/>
                        <a:ea typeface="Cambria Math" panose="02040503050406030204" pitchFamily="18" charset="0"/>
                      </a:rPr>
                      <m:t>%</m:t>
                    </m:r>
                  </m:oMath>
                </a14:m>
                <a:r>
                  <a:rPr lang="en-US" sz="1700" dirty="0" smtClean="0">
                    <a:solidFill>
                      <a:schemeClr val="tx1"/>
                    </a:solidFill>
                    <a:latin typeface="Cambria" panose="02040503050406030204" pitchFamily="18" charset="0"/>
                  </a:rPr>
                  <a:t> of the total time</a:t>
                </a:r>
              </a:p>
              <a:p>
                <a:pPr marL="977900" lvl="2" indent="-292100" algn="just"/>
                <a:r>
                  <a:rPr lang="en-US" sz="1700" dirty="0" smtClean="0">
                    <a:solidFill>
                      <a:schemeClr val="tx1"/>
                    </a:solidFill>
                    <a:latin typeface="Cambria" panose="02040503050406030204" pitchFamily="18" charset="0"/>
                  </a:rPr>
                  <a:t>Multi-source region growing → 6 fps: </a:t>
                </a:r>
                <a:r>
                  <a:rPr lang="en-US" sz="1700" i="1" dirty="0" smtClean="0">
                    <a:solidFill>
                      <a:schemeClr val="tx1"/>
                    </a:solidFill>
                    <a:latin typeface="Cambria" panose="02040503050406030204" pitchFamily="18" charset="0"/>
                  </a:rPr>
                  <a:t>real-time</a:t>
                </a:r>
                <a:r>
                  <a:rPr lang="en-US" sz="1700" dirty="0" smtClean="0">
                    <a:solidFill>
                      <a:schemeClr val="tx1"/>
                    </a:solidFill>
                    <a:latin typeface="Cambria" panose="02040503050406030204" pitchFamily="18" charset="0"/>
                  </a:rPr>
                  <a:t> </a:t>
                </a:r>
                <a:r>
                  <a:rPr lang="en-US" sz="1700" i="1" dirty="0" smtClean="0">
                    <a:solidFill>
                      <a:schemeClr val="tx1"/>
                    </a:solidFill>
                    <a:latin typeface="Cambria" panose="02040503050406030204" pitchFamily="18" charset="0"/>
                  </a:rPr>
                  <a:t>segmenting</a:t>
                </a:r>
                <a:r>
                  <a:rPr lang="en-US" sz="1700" dirty="0" smtClean="0">
                    <a:solidFill>
                      <a:schemeClr val="tx1"/>
                    </a:solidFill>
                    <a:latin typeface="Cambria" panose="02040503050406030204" pitchFamily="18" charset="0"/>
                  </a:rPr>
                  <a:t> Hand animation</a:t>
                </a:r>
              </a:p>
              <a:p>
                <a:pPr marL="977900" lvl="2" indent="-292100" algn="just"/>
                <a:r>
                  <a:rPr lang="en-US" sz="1700" dirty="0" smtClean="0">
                    <a:solidFill>
                      <a:schemeClr val="tx1"/>
                    </a:solidFill>
                    <a:latin typeface="Cambria" panose="02040503050406030204" pitchFamily="18" charset="0"/>
                  </a:rPr>
                  <a:t>GPU-accelerated clustering ?</a:t>
                </a:r>
              </a:p>
              <a:p>
                <a:r>
                  <a:rPr lang="en-US" sz="2400" dirty="0" smtClean="0">
                    <a:latin typeface="Cambria" panose="02040503050406030204" pitchFamily="18" charset="0"/>
                  </a:rPr>
                  <a:t>Quality </a:t>
                </a:r>
                <a:r>
                  <a:rPr lang="en-US" sz="2400" dirty="0">
                    <a:latin typeface="Cambria" panose="02040503050406030204" pitchFamily="18" charset="0"/>
                  </a:rPr>
                  <a:t>Analysis</a:t>
                </a:r>
              </a:p>
              <a:p>
                <a:pPr marL="685800" lvl="1" indent="-285750" algn="just"/>
                <a14:m>
                  <m:oMath xmlns:m="http://schemas.openxmlformats.org/officeDocument/2006/math">
                    <m:r>
                      <m:rPr>
                        <m:sty m:val="p"/>
                      </m:rPr>
                      <a:rPr lang="en-US" sz="2000" b="0" i="0">
                        <a:solidFill>
                          <a:schemeClr val="tx1"/>
                        </a:solidFill>
                        <a:latin typeface="Cambria Math" panose="02040503050406030204" pitchFamily="18" charset="0"/>
                      </a:rPr>
                      <m:t>depends</m:t>
                    </m:r>
                    <m:r>
                      <a:rPr lang="en-US" sz="2000" b="0" i="0">
                        <a:solidFill>
                          <a:schemeClr val="tx1"/>
                        </a:solidFill>
                        <a:latin typeface="Cambria Math" panose="02040503050406030204" pitchFamily="18" charset="0"/>
                      </a:rPr>
                      <m:t> </m:t>
                    </m:r>
                    <m:r>
                      <m:rPr>
                        <m:sty m:val="p"/>
                      </m:rPr>
                      <a:rPr lang="en-US" sz="2000" b="0" i="0">
                        <a:solidFill>
                          <a:schemeClr val="tx1"/>
                        </a:solidFill>
                        <a:latin typeface="Cambria Math" panose="02040503050406030204" pitchFamily="18" charset="0"/>
                      </a:rPr>
                      <m:t>on</m:t>
                    </m:r>
                    <m:r>
                      <a:rPr lang="en-US" sz="2000" b="0" i="0">
                        <a:solidFill>
                          <a:schemeClr val="tx1"/>
                        </a:solidFill>
                        <a:latin typeface="Cambria Math" panose="02040503050406030204" pitchFamily="18" charset="0"/>
                      </a:rPr>
                      <m:t> </m:t>
                    </m:r>
                    <m:r>
                      <a:rPr lang="en-US" sz="2000" i="1">
                        <a:solidFill>
                          <a:schemeClr val="tx1"/>
                        </a:solidFill>
                        <a:latin typeface="Cambria Math" panose="02040503050406030204" pitchFamily="18" charset="0"/>
                      </a:rPr>
                      <m:t>𝑞𝑢𝑎𝑙𝑖𝑡𝑦</m:t>
                    </m:r>
                    <m:r>
                      <a:rPr lang="en-US" sz="2000" i="1">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𝑛𝑢𝑚𝑏𝑒𝑟</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of</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individual</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pose</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partitionings</m:t>
                    </m:r>
                  </m:oMath>
                </a14:m>
                <a:endParaRPr lang="en-US" sz="2000" dirty="0" smtClean="0">
                  <a:solidFill>
                    <a:schemeClr val="tx1"/>
                  </a:solidFill>
                  <a:latin typeface="Cambria" panose="02040503050406030204" pitchFamily="18" charset="0"/>
                </a:endParaRPr>
              </a:p>
              <a:p>
                <a:pPr marL="977900" lvl="2" indent="-285750" algn="just"/>
                <a:r>
                  <a:rPr lang="en-US" sz="1700" dirty="0" smtClean="0">
                    <a:solidFill>
                      <a:schemeClr val="tx1"/>
                    </a:solidFill>
                    <a:latin typeface="Cambria" panose="02040503050406030204" pitchFamily="18" charset="0"/>
                  </a:rPr>
                  <a:t>Efficient </a:t>
                </a:r>
                <a:r>
                  <a:rPr lang="en-US" sz="1700" i="1" dirty="0" smtClean="0">
                    <a:solidFill>
                      <a:schemeClr val="accent3"/>
                    </a:solidFill>
                    <a:latin typeface="Cambria" panose="02040503050406030204" pitchFamily="18" charset="0"/>
                  </a:rPr>
                  <a:t>low-detail</a:t>
                </a:r>
                <a:r>
                  <a:rPr lang="en-US" sz="1700" dirty="0" smtClean="0">
                    <a:solidFill>
                      <a:schemeClr val="tx1"/>
                    </a:solidFill>
                    <a:latin typeface="Cambria" panose="02040503050406030204" pitchFamily="18" charset="0"/>
                  </a:rPr>
                  <a:t> segmentation output → similar per-pose partitionings</a:t>
                </a:r>
              </a:p>
              <a:p>
                <a:pPr marL="977900" lvl="2" indent="-285750" algn="just"/>
                <a:r>
                  <a:rPr lang="en-US" sz="1700" dirty="0" smtClean="0">
                    <a:solidFill>
                      <a:schemeClr val="tx1"/>
                    </a:solidFill>
                    <a:latin typeface="Cambria" panose="02040503050406030204" pitchFamily="18" charset="0"/>
                  </a:rPr>
                  <a:t>Accurate </a:t>
                </a:r>
                <a:r>
                  <a:rPr lang="en-US" sz="1700" i="1" dirty="0" smtClean="0">
                    <a:solidFill>
                      <a:schemeClr val="accent3"/>
                    </a:solidFill>
                    <a:latin typeface="Cambria" panose="02040503050406030204" pitchFamily="18" charset="0"/>
                  </a:rPr>
                  <a:t>high-detail</a:t>
                </a:r>
                <a:r>
                  <a:rPr lang="en-US" sz="1700" dirty="0" smtClean="0">
                    <a:solidFill>
                      <a:schemeClr val="tx1"/>
                    </a:solidFill>
                    <a:latin typeface="Cambria" panose="02040503050406030204" pitchFamily="18" charset="0"/>
                  </a:rPr>
                  <a:t> segmentation output → increased per-pose segments</a:t>
                </a:r>
              </a:p>
              <a:p>
                <a:pPr marL="977900" lvl="2" indent="-285750" algn="just"/>
                <a:endParaRPr lang="en-US" sz="1700" dirty="0" smtClean="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2"/>
                <a:stretch>
                  <a:fillRect l="-467" t="-908"/>
                </a:stretch>
              </a:blipFill>
            </p:spPr>
            <p:txBody>
              <a:bodyPr/>
              <a:lstStyle/>
              <a:p>
                <a:r>
                  <a:rPr lang="en-US">
                    <a:noFill/>
                  </a:rPr>
                  <a:t> </a:t>
                </a:r>
              </a:p>
            </p:txBody>
          </p:sp>
        </mc:Fallback>
      </mc:AlternateContent>
    </p:spTree>
    <p:extLst>
      <p:ext uri="{BB962C8B-B14F-4D97-AF65-F5344CB8AC3E}">
        <p14:creationId xmlns:p14="http://schemas.microsoft.com/office/powerpoint/2010/main" val="1985019872"/>
      </p:ext>
    </p:extLst>
  </p:cSld>
  <p:clrMapOvr>
    <a:masterClrMapping/>
  </p:clrMapOvr>
  <p:transition advClick="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chor="ctr"/>
          <a:lstStyle/>
          <a:p>
            <a:pPr algn="ctr"/>
            <a:r>
              <a:rPr lang="en-US" dirty="0" smtClean="0">
                <a:latin typeface="Cambria" panose="02040503050406030204" pitchFamily="18" charset="0"/>
              </a:rPr>
              <a:t>Segmentation Problem</a:t>
            </a:r>
            <a:endParaRPr lang="en-US" dirty="0">
              <a:latin typeface="Cambria" panose="02040503050406030204" pitchFamily="18" charset="0"/>
            </a:endParaRPr>
          </a:p>
        </p:txBody>
      </p:sp>
      <p:sp>
        <p:nvSpPr>
          <p:cNvPr id="4" name="Slide Number Placeholder 3"/>
          <p:cNvSpPr>
            <a:spLocks noGrp="1"/>
          </p:cNvSpPr>
          <p:nvPr>
            <p:ph type="sldNum" sz="quarter" idx="4"/>
          </p:nvPr>
        </p:nvSpPr>
        <p:spPr/>
        <p:txBody>
          <a:bodyPr/>
          <a:lstStyle/>
          <a:p>
            <a:fld id="{82F7041B-D599-4C73-9EBD-C2AC1F606250}" type="slidenum">
              <a:rPr lang="en-US" smtClean="0"/>
              <a:t>3</a:t>
            </a:fld>
            <a:endParaRPr lang="en-US" dirty="0"/>
          </a:p>
        </p:txBody>
      </p:sp>
      <p:sp>
        <p:nvSpPr>
          <p:cNvPr id="9" name="Content Placeholder 8"/>
          <p:cNvSpPr>
            <a:spLocks noGrp="1"/>
          </p:cNvSpPr>
          <p:nvPr>
            <p:ph sz="quarter" idx="1"/>
          </p:nvPr>
        </p:nvSpPr>
        <p:spPr>
          <a:xfrm>
            <a:off x="467544" y="1052736"/>
            <a:ext cx="8496944" cy="2232248"/>
          </a:xfrm>
        </p:spPr>
        <p:txBody>
          <a:bodyPr/>
          <a:lstStyle/>
          <a:p>
            <a:r>
              <a:rPr lang="en-US" dirty="0" smtClean="0">
                <a:latin typeface="Cambria" panose="02040503050406030204" pitchFamily="18" charset="0"/>
              </a:rPr>
              <a:t>Static</a:t>
            </a:r>
            <a:endParaRPr lang="en-US" dirty="0">
              <a:latin typeface="Cambria" panose="02040503050406030204" pitchFamily="18" charset="0"/>
            </a:endParaRPr>
          </a:p>
        </p:txBody>
      </p:sp>
      <p:sp>
        <p:nvSpPr>
          <p:cNvPr id="13" name="Content Placeholder 8"/>
          <p:cNvSpPr>
            <a:spLocks noGrp="1"/>
          </p:cNvSpPr>
          <p:nvPr>
            <p:ph sz="quarter" idx="1"/>
          </p:nvPr>
        </p:nvSpPr>
        <p:spPr>
          <a:xfrm>
            <a:off x="467544" y="3820420"/>
            <a:ext cx="8496944" cy="2920947"/>
          </a:xfrm>
        </p:spPr>
        <p:txBody>
          <a:bodyPr/>
          <a:lstStyle/>
          <a:p>
            <a:r>
              <a:rPr lang="en-US" dirty="0" smtClean="0">
                <a:latin typeface="Cambria" panose="02040503050406030204" pitchFamily="18" charset="0"/>
              </a:rPr>
              <a:t>Dynamic</a:t>
            </a:r>
            <a:endParaRPr lang="en-US" dirty="0">
              <a:latin typeface="Cambria" panose="02040503050406030204" pitchFamily="18" charset="0"/>
            </a:endParaRPr>
          </a:p>
        </p:txBody>
      </p:sp>
      <p:sp>
        <p:nvSpPr>
          <p:cNvPr id="5" name="Footer Placeholder 4"/>
          <p:cNvSpPr>
            <a:spLocks noGrp="1"/>
          </p:cNvSpPr>
          <p:nvPr>
            <p:ph type="ftr" sz="quarter" idx="3"/>
          </p:nvPr>
        </p:nvSpPr>
        <p:spPr/>
        <p:txBody>
          <a:bodyPr/>
          <a:lstStyle/>
          <a:p>
            <a:r>
              <a:rPr lang="en-US" smtClean="0"/>
              <a:t>A. A. Vasilakis &amp; I. Fudos / Pose Partitioning for Multi-resolution Segmentation of Arbitrary Mesh Animations</a:t>
            </a:r>
            <a:endParaRPr lang="fr-BE" dirty="0"/>
          </a:p>
        </p:txBody>
      </p:sp>
      <p:sp>
        <p:nvSpPr>
          <p:cNvPr id="10" name="Notched Right Arrow 9"/>
          <p:cNvSpPr/>
          <p:nvPr/>
        </p:nvSpPr>
        <p:spPr>
          <a:xfrm>
            <a:off x="4791532" y="2202804"/>
            <a:ext cx="720494" cy="484632"/>
          </a:xfrm>
          <a:prstGeom prst="notch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p:cNvSpPr/>
          <p:nvPr/>
        </p:nvSpPr>
        <p:spPr>
          <a:xfrm>
            <a:off x="4791532" y="5104700"/>
            <a:ext cx="720494" cy="484632"/>
          </a:xfrm>
          <a:prstGeom prst="notch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470364"/>
            <a:ext cx="1663615" cy="2245663"/>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1467725"/>
            <a:ext cx="1663615" cy="2245663"/>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274" y="4334184"/>
            <a:ext cx="2306538" cy="2034867"/>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2746" y="4339964"/>
            <a:ext cx="2306538" cy="2023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2299447"/>
      </p:ext>
    </p:extLst>
  </p:cSld>
  <p:clrMapOvr>
    <a:masterClrMapping/>
  </p:clrMapOvr>
  <p:transition advClick="0">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Limitations</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30</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Performance </a:t>
                </a:r>
                <a:r>
                  <a:rPr lang="en-US" sz="2400" dirty="0">
                    <a:latin typeface="Cambria" panose="02040503050406030204" pitchFamily="18" charset="0"/>
                  </a:rPr>
                  <a:t>Analysis</a:t>
                </a:r>
              </a:p>
              <a:p>
                <a:pPr marL="685800" lvl="1" indent="-285750" algn="just"/>
                <a:r>
                  <a:rPr lang="en-US" sz="2000" dirty="0">
                    <a:solidFill>
                      <a:schemeClr val="tx1"/>
                    </a:solidFill>
                    <a:latin typeface="Cambria" panose="02040503050406030204" pitchFamily="18" charset="0"/>
                  </a:rPr>
                  <a:t>depends on </a:t>
                </a:r>
                <a:r>
                  <a:rPr lang="en-US" sz="2000" i="1" dirty="0" smtClean="0">
                    <a:solidFill>
                      <a:schemeClr val="tx1"/>
                    </a:solidFill>
                    <a:latin typeface="Cambria" panose="02040503050406030204" pitchFamily="18" charset="0"/>
                  </a:rPr>
                  <a:t>computation time</a:t>
                </a:r>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of individual pose </a:t>
                </a:r>
                <a:r>
                  <a:rPr lang="en-US" sz="2000" dirty="0" smtClean="0">
                    <a:solidFill>
                      <a:schemeClr val="tx1"/>
                    </a:solidFill>
                    <a:latin typeface="Cambria" panose="02040503050406030204" pitchFamily="18" charset="0"/>
                  </a:rPr>
                  <a:t>partitionings:</a:t>
                </a:r>
              </a:p>
              <a:p>
                <a:pPr marL="977900" lvl="2" indent="-292100" algn="just"/>
                <a14:m>
                  <m:oMath xmlns:m="http://schemas.openxmlformats.org/officeDocument/2006/math">
                    <m:r>
                      <a:rPr lang="en-US" sz="1700" b="0" i="1" smtClean="0">
                        <a:solidFill>
                          <a:schemeClr val="tx1"/>
                        </a:solidFill>
                        <a:latin typeface="Cambria Math" panose="02040503050406030204" pitchFamily="18" charset="0"/>
                      </a:rPr>
                      <m:t>&gt;90</m:t>
                    </m:r>
                    <m:r>
                      <a:rPr lang="en-US" sz="1700" b="0" i="1" smtClean="0">
                        <a:solidFill>
                          <a:schemeClr val="tx1"/>
                        </a:solidFill>
                        <a:latin typeface="Cambria Math" panose="02040503050406030204" pitchFamily="18" charset="0"/>
                        <a:ea typeface="Cambria Math" panose="02040503050406030204" pitchFamily="18" charset="0"/>
                      </a:rPr>
                      <m:t>%</m:t>
                    </m:r>
                  </m:oMath>
                </a14:m>
                <a:r>
                  <a:rPr lang="en-US" sz="1700" dirty="0" smtClean="0">
                    <a:solidFill>
                      <a:schemeClr val="tx1"/>
                    </a:solidFill>
                    <a:latin typeface="Cambria" panose="02040503050406030204" pitchFamily="18" charset="0"/>
                  </a:rPr>
                  <a:t> of the total time</a:t>
                </a:r>
              </a:p>
              <a:p>
                <a:pPr marL="977900" lvl="2" indent="-292100" algn="just"/>
                <a:r>
                  <a:rPr lang="en-US" sz="1700" dirty="0" smtClean="0">
                    <a:solidFill>
                      <a:schemeClr val="tx1"/>
                    </a:solidFill>
                    <a:latin typeface="Cambria" panose="02040503050406030204" pitchFamily="18" charset="0"/>
                  </a:rPr>
                  <a:t>Multi-source region growing → 6 fps: </a:t>
                </a:r>
                <a:r>
                  <a:rPr lang="en-US" sz="1700" i="1" dirty="0" smtClean="0">
                    <a:solidFill>
                      <a:schemeClr val="tx1"/>
                    </a:solidFill>
                    <a:latin typeface="Cambria" panose="02040503050406030204" pitchFamily="18" charset="0"/>
                  </a:rPr>
                  <a:t>real-time</a:t>
                </a:r>
                <a:r>
                  <a:rPr lang="en-US" sz="1700" dirty="0" smtClean="0">
                    <a:solidFill>
                      <a:schemeClr val="tx1"/>
                    </a:solidFill>
                    <a:latin typeface="Cambria" panose="02040503050406030204" pitchFamily="18" charset="0"/>
                  </a:rPr>
                  <a:t> </a:t>
                </a:r>
                <a:r>
                  <a:rPr lang="en-US" sz="1700" i="1" dirty="0" smtClean="0">
                    <a:solidFill>
                      <a:schemeClr val="tx1"/>
                    </a:solidFill>
                    <a:latin typeface="Cambria" panose="02040503050406030204" pitchFamily="18" charset="0"/>
                  </a:rPr>
                  <a:t>segmenting</a:t>
                </a:r>
                <a:r>
                  <a:rPr lang="en-US" sz="1700" dirty="0" smtClean="0">
                    <a:solidFill>
                      <a:schemeClr val="tx1"/>
                    </a:solidFill>
                    <a:latin typeface="Cambria" panose="02040503050406030204" pitchFamily="18" charset="0"/>
                  </a:rPr>
                  <a:t> Hand animation</a:t>
                </a:r>
              </a:p>
              <a:p>
                <a:pPr marL="977900" lvl="2" indent="-292100" algn="just"/>
                <a:r>
                  <a:rPr lang="en-US" sz="1700" dirty="0" smtClean="0">
                    <a:solidFill>
                      <a:schemeClr val="tx1"/>
                    </a:solidFill>
                    <a:latin typeface="Cambria" panose="02040503050406030204" pitchFamily="18" charset="0"/>
                  </a:rPr>
                  <a:t>GPU-accelerated clustering ?</a:t>
                </a:r>
              </a:p>
              <a:p>
                <a:r>
                  <a:rPr lang="en-US" sz="2400" dirty="0" smtClean="0">
                    <a:latin typeface="Cambria" panose="02040503050406030204" pitchFamily="18" charset="0"/>
                  </a:rPr>
                  <a:t>Quality </a:t>
                </a:r>
                <a:r>
                  <a:rPr lang="en-US" sz="2400" dirty="0">
                    <a:latin typeface="Cambria" panose="02040503050406030204" pitchFamily="18" charset="0"/>
                  </a:rPr>
                  <a:t>Analysis</a:t>
                </a:r>
              </a:p>
              <a:p>
                <a:pPr marL="685800" lvl="1" indent="-285750" algn="just"/>
                <a14:m>
                  <m:oMath xmlns:m="http://schemas.openxmlformats.org/officeDocument/2006/math">
                    <m:r>
                      <m:rPr>
                        <m:sty m:val="p"/>
                      </m:rPr>
                      <a:rPr lang="en-US" sz="2000" b="0" i="0">
                        <a:solidFill>
                          <a:schemeClr val="tx1"/>
                        </a:solidFill>
                        <a:latin typeface="Cambria Math" panose="02040503050406030204" pitchFamily="18" charset="0"/>
                      </a:rPr>
                      <m:t>depends</m:t>
                    </m:r>
                    <m:r>
                      <a:rPr lang="en-US" sz="2000" b="0" i="0">
                        <a:solidFill>
                          <a:schemeClr val="tx1"/>
                        </a:solidFill>
                        <a:latin typeface="Cambria Math" panose="02040503050406030204" pitchFamily="18" charset="0"/>
                      </a:rPr>
                      <m:t> </m:t>
                    </m:r>
                    <m:r>
                      <m:rPr>
                        <m:sty m:val="p"/>
                      </m:rPr>
                      <a:rPr lang="en-US" sz="2000" b="0" i="0">
                        <a:solidFill>
                          <a:schemeClr val="tx1"/>
                        </a:solidFill>
                        <a:latin typeface="Cambria Math" panose="02040503050406030204" pitchFamily="18" charset="0"/>
                      </a:rPr>
                      <m:t>on</m:t>
                    </m:r>
                    <m:r>
                      <a:rPr lang="en-US" sz="2000" b="0" i="0">
                        <a:solidFill>
                          <a:schemeClr val="tx1"/>
                        </a:solidFill>
                        <a:latin typeface="Cambria Math" panose="02040503050406030204" pitchFamily="18" charset="0"/>
                      </a:rPr>
                      <m:t> </m:t>
                    </m:r>
                    <m:r>
                      <a:rPr lang="en-US" sz="2000" i="1">
                        <a:solidFill>
                          <a:schemeClr val="tx1"/>
                        </a:solidFill>
                        <a:latin typeface="Cambria Math" panose="02040503050406030204" pitchFamily="18" charset="0"/>
                      </a:rPr>
                      <m:t>𝑞𝑢𝑎𝑙𝑖𝑡𝑦</m:t>
                    </m:r>
                    <m:r>
                      <a:rPr lang="en-US" sz="2000" i="1">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𝑛𝑢𝑚𝑏𝑒𝑟</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of</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individual</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pose</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partitionings</m:t>
                    </m:r>
                  </m:oMath>
                </a14:m>
                <a:endParaRPr lang="en-US" sz="2000" dirty="0" smtClean="0">
                  <a:solidFill>
                    <a:schemeClr val="tx1"/>
                  </a:solidFill>
                  <a:latin typeface="Cambria" panose="02040503050406030204" pitchFamily="18" charset="0"/>
                </a:endParaRPr>
              </a:p>
              <a:p>
                <a:pPr marL="977900" lvl="2" indent="-285750" algn="just"/>
                <a:r>
                  <a:rPr lang="en-US" sz="1700" dirty="0" smtClean="0">
                    <a:solidFill>
                      <a:schemeClr val="tx1"/>
                    </a:solidFill>
                    <a:latin typeface="Cambria" panose="02040503050406030204" pitchFamily="18" charset="0"/>
                  </a:rPr>
                  <a:t>Efficient </a:t>
                </a:r>
                <a:r>
                  <a:rPr lang="en-US" sz="1700" i="1" dirty="0" smtClean="0">
                    <a:solidFill>
                      <a:schemeClr val="accent3"/>
                    </a:solidFill>
                    <a:latin typeface="Cambria" panose="02040503050406030204" pitchFamily="18" charset="0"/>
                  </a:rPr>
                  <a:t>low-detail</a:t>
                </a:r>
                <a:r>
                  <a:rPr lang="en-US" sz="1700" dirty="0" smtClean="0">
                    <a:solidFill>
                      <a:schemeClr val="tx1"/>
                    </a:solidFill>
                    <a:latin typeface="Cambria" panose="02040503050406030204" pitchFamily="18" charset="0"/>
                  </a:rPr>
                  <a:t> segmentation output → similar per-pose partitionings</a:t>
                </a:r>
              </a:p>
              <a:p>
                <a:pPr marL="977900" lvl="2" indent="-285750" algn="just"/>
                <a:r>
                  <a:rPr lang="en-US" sz="1700" dirty="0" smtClean="0">
                    <a:solidFill>
                      <a:schemeClr val="tx1"/>
                    </a:solidFill>
                    <a:latin typeface="Cambria" panose="02040503050406030204" pitchFamily="18" charset="0"/>
                  </a:rPr>
                  <a:t>Accurate </a:t>
                </a:r>
                <a:r>
                  <a:rPr lang="en-US" sz="1700" i="1" dirty="0" smtClean="0">
                    <a:solidFill>
                      <a:schemeClr val="accent3"/>
                    </a:solidFill>
                    <a:latin typeface="Cambria" panose="02040503050406030204" pitchFamily="18" charset="0"/>
                  </a:rPr>
                  <a:t>high-detail</a:t>
                </a:r>
                <a:r>
                  <a:rPr lang="en-US" sz="1700" dirty="0" smtClean="0">
                    <a:solidFill>
                      <a:schemeClr val="tx1"/>
                    </a:solidFill>
                    <a:latin typeface="Cambria" panose="02040503050406030204" pitchFamily="18" charset="0"/>
                  </a:rPr>
                  <a:t> segmentation output → increased per-pose segments</a:t>
                </a:r>
              </a:p>
              <a:p>
                <a:pPr marL="977900" lvl="2" indent="-285750" algn="just"/>
                <a:endParaRPr lang="en-US" sz="1700" dirty="0" smtClean="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2"/>
                <a:stretch>
                  <a:fillRect l="-467" t="-908"/>
                </a:stretch>
              </a:blipFill>
            </p:spPr>
            <p:txBody>
              <a:bodyPr/>
              <a:lstStyle/>
              <a:p>
                <a:r>
                  <a:rPr lang="en-US">
                    <a:noFill/>
                  </a:rPr>
                  <a:t> </a:t>
                </a:r>
              </a:p>
            </p:txBody>
          </p:sp>
        </mc:Fallback>
      </mc:AlternateContent>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0" y="4743150"/>
            <a:ext cx="7668344" cy="1554184"/>
          </a:xfrm>
          <a:prstGeom prst="rect">
            <a:avLst/>
          </a:prstGeom>
        </p:spPr>
      </p:pic>
    </p:spTree>
    <p:extLst>
      <p:ext uri="{BB962C8B-B14F-4D97-AF65-F5344CB8AC3E}">
        <p14:creationId xmlns:p14="http://schemas.microsoft.com/office/powerpoint/2010/main" val="2058057745"/>
      </p:ext>
    </p:extLst>
  </p:cSld>
  <p:clrMapOvr>
    <a:masterClrMapping/>
  </p:clrMapOvr>
  <p:transition advClick="0">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Conclusions</a:t>
            </a:r>
            <a:r>
              <a:rPr lang="el-GR" dirty="0" smtClean="0">
                <a:latin typeface="Cambria" panose="02040503050406030204" pitchFamily="18" charset="0"/>
              </a:rPr>
              <a:t> &amp; </a:t>
            </a:r>
            <a:r>
              <a:rPr lang="en-US" dirty="0" smtClean="0">
                <a:latin typeface="Cambria" panose="02040503050406030204" pitchFamily="18" charset="0"/>
              </a:rPr>
              <a:t>Future Work</a:t>
            </a:r>
            <a:r>
              <a:rPr lang="el-GR" dirty="0" smtClean="0">
                <a:latin typeface="Cambria" panose="02040503050406030204" pitchFamily="18" charset="0"/>
              </a:rPr>
              <a:t> </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31</a:t>
            </a:fld>
            <a:endParaRPr lang="en-US" dirty="0"/>
          </a:p>
        </p:txBody>
      </p:sp>
      <p:sp>
        <p:nvSpPr>
          <p:cNvPr id="7" name="Content Placeholder 5"/>
          <p:cNvSpPr>
            <a:spLocks noGrp="1"/>
          </p:cNvSpPr>
          <p:nvPr>
            <p:ph sz="quarter" idx="1"/>
          </p:nvPr>
        </p:nvSpPr>
        <p:spPr>
          <a:xfrm>
            <a:off x="0" y="1124744"/>
            <a:ext cx="9144000" cy="5616624"/>
          </a:xfrm>
        </p:spPr>
        <p:txBody>
          <a:bodyPr>
            <a:normAutofit/>
          </a:bodyPr>
          <a:lstStyle/>
          <a:p>
            <a:r>
              <a:rPr lang="en-US" sz="2400" dirty="0" smtClean="0">
                <a:latin typeface="Cambria" panose="02040503050406030204" pitchFamily="18" charset="0"/>
              </a:rPr>
              <a:t>Conclusions</a:t>
            </a:r>
            <a:endParaRPr lang="en-US" sz="2400" dirty="0">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handles </a:t>
            </a:r>
            <a:r>
              <a:rPr lang="en-US" sz="2000" i="1" dirty="0" smtClean="0">
                <a:solidFill>
                  <a:schemeClr val="tx1"/>
                </a:solidFill>
                <a:latin typeface="Cambria" panose="02040503050406030204" pitchFamily="18" charset="0"/>
              </a:rPr>
              <a:t>off-line</a:t>
            </a:r>
            <a:r>
              <a:rPr lang="en-US" sz="2000" dirty="0">
                <a:solidFill>
                  <a:schemeClr val="tx1"/>
                </a:solidFill>
                <a:latin typeface="Cambria" panose="02040503050406030204" pitchFamily="18" charset="0"/>
              </a:rPr>
              <a:t>, </a:t>
            </a:r>
            <a:r>
              <a:rPr lang="en-US" sz="2000" i="1" dirty="0">
                <a:solidFill>
                  <a:schemeClr val="tx1"/>
                </a:solidFill>
                <a:latin typeface="Cambria" panose="02040503050406030204" pitchFamily="18" charset="0"/>
              </a:rPr>
              <a:t>real-time</a:t>
            </a:r>
            <a:r>
              <a:rPr lang="en-US" sz="2000" dirty="0">
                <a:solidFill>
                  <a:schemeClr val="tx1"/>
                </a:solidFill>
                <a:latin typeface="Cambria" panose="02040503050406030204" pitchFamily="18" charset="0"/>
              </a:rPr>
              <a:t> and </a:t>
            </a:r>
            <a:r>
              <a:rPr lang="en-US" sz="2000" i="1" dirty="0">
                <a:solidFill>
                  <a:schemeClr val="tx1"/>
                </a:solidFill>
                <a:latin typeface="Cambria" panose="02040503050406030204" pitchFamily="18" charset="0"/>
              </a:rPr>
              <a:t>editable</a:t>
            </a:r>
            <a:r>
              <a:rPr lang="en-US" sz="2000" dirty="0">
                <a:solidFill>
                  <a:schemeClr val="tx1"/>
                </a:solidFill>
                <a:latin typeface="Cambria" panose="02040503050406030204" pitchFamily="18" charset="0"/>
              </a:rPr>
              <a:t> </a:t>
            </a:r>
            <a:r>
              <a:rPr lang="en-US" sz="2000" dirty="0" smtClean="0">
                <a:solidFill>
                  <a:schemeClr val="tx1"/>
                </a:solidFill>
                <a:latin typeface="Cambria" panose="02040503050406030204" pitchFamily="18" charset="0"/>
              </a:rPr>
              <a:t>mesh animations</a:t>
            </a:r>
            <a:endParaRPr lang="el-GR" sz="2000" dirty="0" smtClean="0">
              <a:solidFill>
                <a:schemeClr val="tx1"/>
              </a:solidFill>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supports </a:t>
            </a:r>
            <a:r>
              <a:rPr lang="en-US" sz="2000" i="1" dirty="0">
                <a:solidFill>
                  <a:schemeClr val="tx1"/>
                </a:solidFill>
                <a:latin typeface="Cambria" panose="02040503050406030204" pitchFamily="18" charset="0"/>
              </a:rPr>
              <a:t>rigid</a:t>
            </a:r>
            <a:r>
              <a:rPr lang="en-US" sz="2000" dirty="0">
                <a:solidFill>
                  <a:schemeClr val="tx1"/>
                </a:solidFill>
                <a:latin typeface="Cambria" panose="02040503050406030204" pitchFamily="18" charset="0"/>
              </a:rPr>
              <a:t>, </a:t>
            </a:r>
            <a:r>
              <a:rPr lang="en-US" sz="2000" i="1" dirty="0">
                <a:solidFill>
                  <a:schemeClr val="tx1"/>
                </a:solidFill>
                <a:latin typeface="Cambria" panose="02040503050406030204" pitchFamily="18" charset="0"/>
              </a:rPr>
              <a:t>highly-deformable</a:t>
            </a:r>
            <a:r>
              <a:rPr lang="en-US" sz="2000" dirty="0">
                <a:solidFill>
                  <a:schemeClr val="tx1"/>
                </a:solidFill>
                <a:latin typeface="Cambria" panose="02040503050406030204" pitchFamily="18" charset="0"/>
              </a:rPr>
              <a:t> and </a:t>
            </a:r>
            <a:r>
              <a:rPr lang="en-US" sz="2000" i="1" dirty="0">
                <a:solidFill>
                  <a:schemeClr val="tx1"/>
                </a:solidFill>
                <a:latin typeface="Cambria" panose="02040503050406030204" pitchFamily="18" charset="0"/>
              </a:rPr>
              <a:t>hybrid </a:t>
            </a:r>
            <a:r>
              <a:rPr lang="en-US" sz="2000" dirty="0" smtClean="0">
                <a:solidFill>
                  <a:schemeClr val="tx1"/>
                </a:solidFill>
                <a:latin typeface="Cambria" panose="02040503050406030204" pitchFamily="18" charset="0"/>
              </a:rPr>
              <a:t>mesh animations</a:t>
            </a:r>
          </a:p>
          <a:p>
            <a:pPr marL="685800" lvl="1" indent="-285750" algn="just"/>
            <a:r>
              <a:rPr lang="en-US" sz="2000" dirty="0">
                <a:solidFill>
                  <a:schemeClr val="tx1"/>
                </a:solidFill>
                <a:latin typeface="Cambria" panose="02040503050406030204" pitchFamily="18" charset="0"/>
              </a:rPr>
              <a:t>enables interactive </a:t>
            </a:r>
            <a:r>
              <a:rPr lang="en-US" sz="2000" i="1" dirty="0" smtClean="0">
                <a:solidFill>
                  <a:schemeClr val="tx1"/>
                </a:solidFill>
                <a:latin typeface="Cambria" panose="02040503050406030204" pitchFamily="18" charset="0"/>
              </a:rPr>
              <a:t>multi-resolution </a:t>
            </a:r>
            <a:r>
              <a:rPr lang="en-US" sz="2000" dirty="0">
                <a:solidFill>
                  <a:schemeClr val="tx1"/>
                </a:solidFill>
                <a:latin typeface="Cambria" panose="02040503050406030204" pitchFamily="18" charset="0"/>
              </a:rPr>
              <a:t>&amp; </a:t>
            </a:r>
            <a:r>
              <a:rPr lang="en-US" sz="2000" i="1" dirty="0">
                <a:solidFill>
                  <a:schemeClr val="tx1"/>
                </a:solidFill>
                <a:latin typeface="Cambria" panose="02040503050406030204" pitchFamily="18" charset="0"/>
              </a:rPr>
              <a:t>variable </a:t>
            </a:r>
            <a:r>
              <a:rPr lang="en-US" sz="2000" dirty="0" smtClean="0">
                <a:solidFill>
                  <a:schemeClr val="tx1"/>
                </a:solidFill>
                <a:latin typeface="Cambria" panose="02040503050406030204" pitchFamily="18" charset="0"/>
              </a:rPr>
              <a:t>segmentations</a:t>
            </a:r>
            <a:endParaRPr lang="el-GR" sz="2000" dirty="0" smtClean="0">
              <a:solidFill>
                <a:schemeClr val="tx1"/>
              </a:solidFill>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introduces </a:t>
            </a:r>
            <a:r>
              <a:rPr lang="en-US" sz="2000" i="1" dirty="0" smtClean="0">
                <a:solidFill>
                  <a:schemeClr val="tx1"/>
                </a:solidFill>
                <a:latin typeface="Cambria" panose="02040503050406030204" pitchFamily="18" charset="0"/>
              </a:rPr>
              <a:t>smooth </a:t>
            </a:r>
            <a:r>
              <a:rPr lang="en-US" sz="2000" i="1" dirty="0">
                <a:solidFill>
                  <a:schemeClr val="tx1"/>
                </a:solidFill>
                <a:latin typeface="Cambria" panose="02040503050406030204" pitchFamily="18" charset="0"/>
              </a:rPr>
              <a:t>visualization</a:t>
            </a:r>
            <a:r>
              <a:rPr lang="en-US" sz="2000" dirty="0">
                <a:solidFill>
                  <a:schemeClr val="tx1"/>
                </a:solidFill>
                <a:latin typeface="Cambria" panose="02040503050406030204" pitchFamily="18" charset="0"/>
              </a:rPr>
              <a:t> of segment transitions</a:t>
            </a:r>
          </a:p>
          <a:p>
            <a:pPr marL="0" indent="0">
              <a:buNone/>
            </a:pPr>
            <a:endParaRPr lang="en-US" sz="1400" dirty="0" smtClean="0">
              <a:latin typeface="Cambria" panose="02040503050406030204" pitchFamily="18" charset="0"/>
            </a:endParaRPr>
          </a:p>
        </p:txBody>
      </p:sp>
    </p:spTree>
    <p:extLst>
      <p:ext uri="{BB962C8B-B14F-4D97-AF65-F5344CB8AC3E}">
        <p14:creationId xmlns:p14="http://schemas.microsoft.com/office/powerpoint/2010/main" val="2638701410"/>
      </p:ext>
    </p:extLst>
  </p:cSld>
  <p:clrMapOvr>
    <a:masterClrMapping/>
  </p:clrMapOvr>
  <p:transition advClick="0">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Conclusions</a:t>
            </a:r>
            <a:r>
              <a:rPr lang="el-GR" dirty="0" smtClean="0">
                <a:latin typeface="Cambria" panose="02040503050406030204" pitchFamily="18" charset="0"/>
              </a:rPr>
              <a:t> &amp; </a:t>
            </a:r>
            <a:r>
              <a:rPr lang="en-US" dirty="0" smtClean="0">
                <a:latin typeface="Cambria" panose="02040503050406030204" pitchFamily="18" charset="0"/>
              </a:rPr>
              <a:t>Future Work</a:t>
            </a:r>
            <a:r>
              <a:rPr lang="el-GR" dirty="0" smtClean="0">
                <a:latin typeface="Cambria" panose="02040503050406030204" pitchFamily="18" charset="0"/>
              </a:rPr>
              <a:t> </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32</a:t>
            </a:fld>
            <a:endParaRPr lang="en-US" dirty="0"/>
          </a:p>
        </p:txBody>
      </p:sp>
      <p:sp>
        <p:nvSpPr>
          <p:cNvPr id="7" name="Content Placeholder 5"/>
          <p:cNvSpPr>
            <a:spLocks noGrp="1"/>
          </p:cNvSpPr>
          <p:nvPr>
            <p:ph sz="quarter" idx="1"/>
          </p:nvPr>
        </p:nvSpPr>
        <p:spPr>
          <a:xfrm>
            <a:off x="0" y="1124744"/>
            <a:ext cx="9144000" cy="5616624"/>
          </a:xfrm>
        </p:spPr>
        <p:txBody>
          <a:bodyPr>
            <a:normAutofit/>
          </a:bodyPr>
          <a:lstStyle/>
          <a:p>
            <a:r>
              <a:rPr lang="en-US" sz="2400" dirty="0" smtClean="0">
                <a:latin typeface="Cambria" panose="02040503050406030204" pitchFamily="18" charset="0"/>
              </a:rPr>
              <a:t>Conclusions</a:t>
            </a:r>
            <a:endParaRPr lang="en-US" sz="2400" dirty="0">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handles </a:t>
            </a:r>
            <a:r>
              <a:rPr lang="en-US" sz="2000" i="1" dirty="0" smtClean="0">
                <a:solidFill>
                  <a:schemeClr val="tx1"/>
                </a:solidFill>
                <a:latin typeface="Cambria" panose="02040503050406030204" pitchFamily="18" charset="0"/>
              </a:rPr>
              <a:t>off-line</a:t>
            </a:r>
            <a:r>
              <a:rPr lang="en-US" sz="2000" dirty="0">
                <a:solidFill>
                  <a:schemeClr val="tx1"/>
                </a:solidFill>
                <a:latin typeface="Cambria" panose="02040503050406030204" pitchFamily="18" charset="0"/>
              </a:rPr>
              <a:t>, </a:t>
            </a:r>
            <a:r>
              <a:rPr lang="en-US" sz="2000" i="1" dirty="0">
                <a:solidFill>
                  <a:schemeClr val="tx1"/>
                </a:solidFill>
                <a:latin typeface="Cambria" panose="02040503050406030204" pitchFamily="18" charset="0"/>
              </a:rPr>
              <a:t>real-time</a:t>
            </a:r>
            <a:r>
              <a:rPr lang="en-US" sz="2000" dirty="0">
                <a:solidFill>
                  <a:schemeClr val="tx1"/>
                </a:solidFill>
                <a:latin typeface="Cambria" panose="02040503050406030204" pitchFamily="18" charset="0"/>
              </a:rPr>
              <a:t> and </a:t>
            </a:r>
            <a:r>
              <a:rPr lang="en-US" sz="2000" i="1" dirty="0">
                <a:solidFill>
                  <a:schemeClr val="tx1"/>
                </a:solidFill>
                <a:latin typeface="Cambria" panose="02040503050406030204" pitchFamily="18" charset="0"/>
              </a:rPr>
              <a:t>editable</a:t>
            </a:r>
            <a:r>
              <a:rPr lang="en-US" sz="2000" dirty="0">
                <a:solidFill>
                  <a:schemeClr val="tx1"/>
                </a:solidFill>
                <a:latin typeface="Cambria" panose="02040503050406030204" pitchFamily="18" charset="0"/>
              </a:rPr>
              <a:t> </a:t>
            </a:r>
            <a:r>
              <a:rPr lang="en-US" sz="2000" dirty="0" smtClean="0">
                <a:solidFill>
                  <a:schemeClr val="tx1"/>
                </a:solidFill>
                <a:latin typeface="Cambria" panose="02040503050406030204" pitchFamily="18" charset="0"/>
              </a:rPr>
              <a:t>mesh animations</a:t>
            </a:r>
            <a:endParaRPr lang="el-GR" sz="2000" dirty="0" smtClean="0">
              <a:solidFill>
                <a:schemeClr val="tx1"/>
              </a:solidFill>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supports </a:t>
            </a:r>
            <a:r>
              <a:rPr lang="en-US" sz="2000" i="1" dirty="0">
                <a:solidFill>
                  <a:schemeClr val="tx1"/>
                </a:solidFill>
                <a:latin typeface="Cambria" panose="02040503050406030204" pitchFamily="18" charset="0"/>
              </a:rPr>
              <a:t>rigid</a:t>
            </a:r>
            <a:r>
              <a:rPr lang="en-US" sz="2000" dirty="0">
                <a:solidFill>
                  <a:schemeClr val="tx1"/>
                </a:solidFill>
                <a:latin typeface="Cambria" panose="02040503050406030204" pitchFamily="18" charset="0"/>
              </a:rPr>
              <a:t>, </a:t>
            </a:r>
            <a:r>
              <a:rPr lang="en-US" sz="2000" i="1" dirty="0">
                <a:solidFill>
                  <a:schemeClr val="tx1"/>
                </a:solidFill>
                <a:latin typeface="Cambria" panose="02040503050406030204" pitchFamily="18" charset="0"/>
              </a:rPr>
              <a:t>highly-deformable</a:t>
            </a:r>
            <a:r>
              <a:rPr lang="en-US" sz="2000" dirty="0">
                <a:solidFill>
                  <a:schemeClr val="tx1"/>
                </a:solidFill>
                <a:latin typeface="Cambria" panose="02040503050406030204" pitchFamily="18" charset="0"/>
              </a:rPr>
              <a:t> and </a:t>
            </a:r>
            <a:r>
              <a:rPr lang="en-US" sz="2000" i="1" dirty="0">
                <a:solidFill>
                  <a:schemeClr val="tx1"/>
                </a:solidFill>
                <a:latin typeface="Cambria" panose="02040503050406030204" pitchFamily="18" charset="0"/>
              </a:rPr>
              <a:t>hybrid </a:t>
            </a:r>
            <a:r>
              <a:rPr lang="en-US" sz="2000" dirty="0" smtClean="0">
                <a:solidFill>
                  <a:schemeClr val="tx1"/>
                </a:solidFill>
                <a:latin typeface="Cambria" panose="02040503050406030204" pitchFamily="18" charset="0"/>
              </a:rPr>
              <a:t>mesh animations</a:t>
            </a:r>
          </a:p>
          <a:p>
            <a:pPr marL="685800" lvl="1" indent="-285750" algn="just"/>
            <a:r>
              <a:rPr lang="en-US" sz="2000" dirty="0">
                <a:solidFill>
                  <a:schemeClr val="tx1"/>
                </a:solidFill>
                <a:latin typeface="Cambria" panose="02040503050406030204" pitchFamily="18" charset="0"/>
              </a:rPr>
              <a:t>enables interactive </a:t>
            </a:r>
            <a:r>
              <a:rPr lang="en-US" sz="2000" i="1" dirty="0" smtClean="0">
                <a:solidFill>
                  <a:schemeClr val="tx1"/>
                </a:solidFill>
                <a:latin typeface="Cambria" panose="02040503050406030204" pitchFamily="18" charset="0"/>
              </a:rPr>
              <a:t>multi-resolution </a:t>
            </a:r>
            <a:r>
              <a:rPr lang="en-US" sz="2000" dirty="0">
                <a:solidFill>
                  <a:schemeClr val="tx1"/>
                </a:solidFill>
                <a:latin typeface="Cambria" panose="02040503050406030204" pitchFamily="18" charset="0"/>
              </a:rPr>
              <a:t>&amp; </a:t>
            </a:r>
            <a:r>
              <a:rPr lang="en-US" sz="2000" i="1" dirty="0">
                <a:solidFill>
                  <a:schemeClr val="tx1"/>
                </a:solidFill>
                <a:latin typeface="Cambria" panose="02040503050406030204" pitchFamily="18" charset="0"/>
              </a:rPr>
              <a:t>variable </a:t>
            </a:r>
            <a:r>
              <a:rPr lang="en-US" sz="2000" dirty="0" smtClean="0">
                <a:solidFill>
                  <a:schemeClr val="tx1"/>
                </a:solidFill>
                <a:latin typeface="Cambria" panose="02040503050406030204" pitchFamily="18" charset="0"/>
              </a:rPr>
              <a:t>segmentations</a:t>
            </a:r>
            <a:endParaRPr lang="el-GR" sz="2000" dirty="0" smtClean="0">
              <a:solidFill>
                <a:schemeClr val="tx1"/>
              </a:solidFill>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introduces </a:t>
            </a:r>
            <a:r>
              <a:rPr lang="en-US" sz="2000" i="1" dirty="0">
                <a:solidFill>
                  <a:schemeClr val="tx1"/>
                </a:solidFill>
                <a:latin typeface="Cambria" panose="02040503050406030204" pitchFamily="18" charset="0"/>
              </a:rPr>
              <a:t>smooth visualization</a:t>
            </a:r>
            <a:r>
              <a:rPr lang="en-US" sz="2000" dirty="0">
                <a:solidFill>
                  <a:schemeClr val="tx1"/>
                </a:solidFill>
                <a:latin typeface="Cambria" panose="02040503050406030204" pitchFamily="18" charset="0"/>
              </a:rPr>
              <a:t> of segment transitions</a:t>
            </a:r>
          </a:p>
          <a:p>
            <a:endParaRPr lang="en-US" sz="1400" dirty="0" smtClean="0">
              <a:latin typeface="Cambria" panose="02040503050406030204" pitchFamily="18" charset="0"/>
            </a:endParaRPr>
          </a:p>
          <a:p>
            <a:r>
              <a:rPr lang="en-US" sz="2400" dirty="0" smtClean="0">
                <a:latin typeface="Cambria" panose="02040503050406030204" pitchFamily="18" charset="0"/>
              </a:rPr>
              <a:t>Future Work</a:t>
            </a:r>
          </a:p>
          <a:p>
            <a:pPr marL="685800" lvl="1" indent="-285750" algn="just"/>
            <a:r>
              <a:rPr lang="en-US" sz="2000" dirty="0" smtClean="0">
                <a:solidFill>
                  <a:schemeClr val="tx1"/>
                </a:solidFill>
                <a:latin typeface="Cambria" panose="02040503050406030204" pitchFamily="18" charset="0"/>
              </a:rPr>
              <a:t>support of </a:t>
            </a:r>
            <a:r>
              <a:rPr lang="en-US" sz="2000" i="1" dirty="0" smtClean="0">
                <a:solidFill>
                  <a:schemeClr val="tx1"/>
                </a:solidFill>
                <a:latin typeface="Cambria" panose="02040503050406030204" pitchFamily="18" charset="0"/>
              </a:rPr>
              <a:t>time-varying</a:t>
            </a:r>
            <a:r>
              <a:rPr lang="en-US" sz="2000" dirty="0" smtClean="0">
                <a:solidFill>
                  <a:schemeClr val="tx1"/>
                </a:solidFill>
                <a:latin typeface="Cambria" panose="02040503050406030204" pitchFamily="18" charset="0"/>
              </a:rPr>
              <a:t> meshes by exploiting </a:t>
            </a:r>
            <a:r>
              <a:rPr lang="en-US" sz="2000" i="1" dirty="0" smtClean="0">
                <a:solidFill>
                  <a:schemeClr val="tx1"/>
                </a:solidFill>
                <a:latin typeface="Cambria" panose="02040503050406030204" pitchFamily="18" charset="0"/>
              </a:rPr>
              <a:t>vertex mapping</a:t>
            </a:r>
          </a:p>
          <a:p>
            <a:pPr marL="685800" lvl="1" indent="-285750" algn="just"/>
            <a:r>
              <a:rPr lang="en-US" sz="2000" i="1" dirty="0" smtClean="0">
                <a:solidFill>
                  <a:schemeClr val="tx1"/>
                </a:solidFill>
                <a:latin typeface="Cambria" panose="02040503050406030204" pitchFamily="18" charset="0"/>
              </a:rPr>
              <a:t>cluster</a:t>
            </a:r>
            <a:r>
              <a:rPr lang="en-US" sz="2000" dirty="0" smtClean="0">
                <a:solidFill>
                  <a:schemeClr val="accent3"/>
                </a:solidFill>
                <a:latin typeface="Cambria" panose="02040503050406030204" pitchFamily="18" charset="0"/>
              </a:rPr>
              <a:t> </a:t>
            </a:r>
            <a:r>
              <a:rPr lang="en-US" sz="2000" dirty="0">
                <a:solidFill>
                  <a:schemeClr val="tx1"/>
                </a:solidFill>
                <a:latin typeface="Cambria" panose="02040503050406030204" pitchFamily="18" charset="0"/>
              </a:rPr>
              <a:t>similar </a:t>
            </a:r>
            <a:r>
              <a:rPr lang="en-US" sz="2000" dirty="0" smtClean="0">
                <a:solidFill>
                  <a:schemeClr val="tx1"/>
                </a:solidFill>
                <a:latin typeface="Cambria" panose="02040503050406030204" pitchFamily="18" charset="0"/>
              </a:rPr>
              <a:t>poses to</a:t>
            </a:r>
          </a:p>
          <a:p>
            <a:pPr marL="977900" lvl="2" indent="-285750" algn="just"/>
            <a:r>
              <a:rPr lang="en-US" sz="1800" dirty="0">
                <a:solidFill>
                  <a:schemeClr val="tx1"/>
                </a:solidFill>
                <a:latin typeface="Cambria" panose="02040503050406030204" pitchFamily="18" charset="0"/>
              </a:rPr>
              <a:t>handle </a:t>
            </a:r>
            <a:r>
              <a:rPr lang="en-US" sz="1800" i="1" dirty="0">
                <a:solidFill>
                  <a:schemeClr val="tx1"/>
                </a:solidFill>
                <a:latin typeface="Cambria" panose="02040503050406030204" pitchFamily="18" charset="0"/>
              </a:rPr>
              <a:t>extreme</a:t>
            </a:r>
            <a:r>
              <a:rPr lang="en-US" sz="1800" dirty="0">
                <a:solidFill>
                  <a:schemeClr val="tx1"/>
                </a:solidFill>
                <a:latin typeface="Cambria" panose="02040503050406030204" pitchFamily="18" charset="0"/>
              </a:rPr>
              <a:t> resolutions of </a:t>
            </a:r>
            <a:r>
              <a:rPr lang="en-US" sz="1800" dirty="0" smtClean="0">
                <a:solidFill>
                  <a:schemeClr val="tx1"/>
                </a:solidFill>
                <a:latin typeface="Cambria" panose="02040503050406030204" pitchFamily="18" charset="0"/>
              </a:rPr>
              <a:t>OS</a:t>
            </a:r>
          </a:p>
          <a:p>
            <a:pPr marL="977900" lvl="2" indent="-285750" algn="just"/>
            <a:r>
              <a:rPr lang="en-US" sz="1800" dirty="0" smtClean="0">
                <a:solidFill>
                  <a:schemeClr val="tx1"/>
                </a:solidFill>
                <a:latin typeface="Cambria" panose="02040503050406030204" pitchFamily="18" charset="0"/>
              </a:rPr>
              <a:t>reduce computation/memory costs</a:t>
            </a:r>
          </a:p>
          <a:p>
            <a:pPr marL="685800" lvl="1" indent="-285750" algn="just"/>
            <a:r>
              <a:rPr lang="en-US" sz="2000" dirty="0" smtClean="0">
                <a:solidFill>
                  <a:schemeClr val="tx1"/>
                </a:solidFill>
                <a:latin typeface="Cambria" panose="02040503050406030204" pitchFamily="18" charset="0"/>
              </a:rPr>
              <a:t>increase the segmentation quality:</a:t>
            </a:r>
          </a:p>
          <a:p>
            <a:pPr marL="977900" lvl="2" indent="-285750" algn="just"/>
            <a:r>
              <a:rPr lang="en-US" sz="1700" dirty="0" smtClean="0">
                <a:solidFill>
                  <a:schemeClr val="tx1"/>
                </a:solidFill>
                <a:latin typeface="Cambria" panose="02040503050406030204" pitchFamily="18" charset="0"/>
              </a:rPr>
              <a:t>use </a:t>
            </a:r>
            <a:r>
              <a:rPr lang="en-US" sz="1700" dirty="0">
                <a:solidFill>
                  <a:schemeClr val="tx1"/>
                </a:solidFill>
                <a:latin typeface="Cambria" panose="02040503050406030204" pitchFamily="18" charset="0"/>
              </a:rPr>
              <a:t>of sophisticated mesh clustering </a:t>
            </a:r>
            <a:r>
              <a:rPr lang="en-US" sz="1700" dirty="0" smtClean="0">
                <a:solidFill>
                  <a:schemeClr val="tx1"/>
                </a:solidFill>
                <a:latin typeface="Cambria" panose="02040503050406030204" pitchFamily="18" charset="0"/>
              </a:rPr>
              <a:t>algorithms</a:t>
            </a:r>
          </a:p>
          <a:p>
            <a:pPr marL="977900" lvl="2" indent="-285750" algn="just"/>
            <a:r>
              <a:rPr lang="fr-FR" sz="1700" dirty="0" err="1" smtClean="0">
                <a:solidFill>
                  <a:schemeClr val="tx1"/>
                </a:solidFill>
                <a:latin typeface="Cambria" panose="02040503050406030204" pitchFamily="18" charset="0"/>
              </a:rPr>
              <a:t>retain</a:t>
            </a:r>
            <a:r>
              <a:rPr lang="fr-FR" sz="1700" dirty="0" smtClean="0">
                <a:solidFill>
                  <a:schemeClr val="tx1"/>
                </a:solidFill>
                <a:latin typeface="Cambria" panose="02040503050406030204" pitchFamily="18" charset="0"/>
              </a:rPr>
              <a:t> </a:t>
            </a:r>
            <a:r>
              <a:rPr lang="fr-FR" sz="1700" i="1" dirty="0" smtClean="0">
                <a:solidFill>
                  <a:schemeClr val="tx1"/>
                </a:solidFill>
                <a:latin typeface="Cambria" panose="02040503050406030204" pitchFamily="18" charset="0"/>
              </a:rPr>
              <a:t>important</a:t>
            </a:r>
            <a:r>
              <a:rPr lang="fr-FR" sz="1700" dirty="0" smtClean="0">
                <a:solidFill>
                  <a:schemeClr val="tx1"/>
                </a:solidFill>
                <a:latin typeface="Cambria" panose="02040503050406030204" pitchFamily="18" charset="0"/>
              </a:rPr>
              <a:t> (</a:t>
            </a:r>
            <a:r>
              <a:rPr lang="fr-FR" sz="1700" dirty="0" err="1" smtClean="0">
                <a:solidFill>
                  <a:schemeClr val="tx1"/>
                </a:solidFill>
                <a:latin typeface="Cambria" panose="02040503050406030204" pitchFamily="18" charset="0"/>
              </a:rPr>
              <a:t>subset</a:t>
            </a:r>
            <a:r>
              <a:rPr lang="fr-FR" sz="1700" dirty="0" smtClean="0">
                <a:solidFill>
                  <a:schemeClr val="tx1"/>
                </a:solidFill>
                <a:latin typeface="Cambria" panose="02040503050406030204" pitchFamily="18" charset="0"/>
              </a:rPr>
              <a:t>) per-pose partitions</a:t>
            </a:r>
          </a:p>
          <a:p>
            <a:pPr marL="977900" lvl="2" indent="-285750" algn="just"/>
            <a:r>
              <a:rPr lang="en-US" sz="1700" dirty="0" smtClean="0">
                <a:solidFill>
                  <a:schemeClr val="tx1"/>
                </a:solidFill>
                <a:latin typeface="Cambria" panose="02040503050406030204" pitchFamily="18" charset="0"/>
              </a:rPr>
              <a:t>rectify </a:t>
            </a:r>
            <a:r>
              <a:rPr lang="en-US" sz="1700" dirty="0">
                <a:solidFill>
                  <a:schemeClr val="tx1"/>
                </a:solidFill>
                <a:latin typeface="Cambria" panose="02040503050406030204" pitchFamily="18" charset="0"/>
              </a:rPr>
              <a:t>the generated segment </a:t>
            </a:r>
            <a:r>
              <a:rPr lang="en-US" sz="1700" i="1" dirty="0">
                <a:solidFill>
                  <a:schemeClr val="tx1"/>
                </a:solidFill>
                <a:latin typeface="Cambria" panose="02040503050406030204" pitchFamily="18" charset="0"/>
              </a:rPr>
              <a:t>boundaries</a:t>
            </a:r>
            <a:endParaRPr lang="fr-FR" sz="1700" i="1" dirty="0" smtClean="0">
              <a:solidFill>
                <a:schemeClr val="tx1"/>
              </a:solidFill>
              <a:latin typeface="Cambria" panose="02040503050406030204" pitchFamily="18" charset="0"/>
            </a:endParaRPr>
          </a:p>
        </p:txBody>
      </p:sp>
    </p:spTree>
    <p:extLst>
      <p:ext uri="{BB962C8B-B14F-4D97-AF65-F5344CB8AC3E}">
        <p14:creationId xmlns:p14="http://schemas.microsoft.com/office/powerpoint/2010/main" val="3968909392"/>
      </p:ext>
    </p:extLst>
  </p:cSld>
  <p:clrMapOvr>
    <a:masterClrMapping/>
  </p:clrMapOvr>
  <p:transition advClick="0">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End();</a:t>
            </a:r>
            <a:endParaRPr lang="en-US" dirty="0">
              <a:latin typeface="Cambria" panose="02040503050406030204" pitchFamily="18" charset="0"/>
            </a:endParaRPr>
          </a:p>
        </p:txBody>
      </p:sp>
      <p:sp>
        <p:nvSpPr>
          <p:cNvPr id="5" name="Content Placeholder 4"/>
          <p:cNvSpPr>
            <a:spLocks noGrp="1"/>
          </p:cNvSpPr>
          <p:nvPr>
            <p:ph sz="quarter" idx="1"/>
          </p:nvPr>
        </p:nvSpPr>
        <p:spPr>
          <a:xfrm>
            <a:off x="457200" y="1219200"/>
            <a:ext cx="8229600" cy="3740690"/>
          </a:xfrm>
        </p:spPr>
        <p:txBody>
          <a:bodyPr>
            <a:normAutofit/>
          </a:bodyPr>
          <a:lstStyle/>
          <a:p>
            <a:r>
              <a:rPr lang="en-US" dirty="0" err="1" smtClean="0">
                <a:latin typeface="Cambria" panose="02040503050406030204" pitchFamily="18" charset="0"/>
              </a:rPr>
              <a:t>thank_you</a:t>
            </a:r>
            <a:r>
              <a:rPr lang="en-US" dirty="0" smtClean="0">
                <a:latin typeface="Cambria" panose="02040503050406030204" pitchFamily="18" charset="0"/>
              </a:rPr>
              <a:t>();</a:t>
            </a:r>
          </a:p>
          <a:p>
            <a:r>
              <a:rPr lang="en-US" dirty="0" err="1" smtClean="0">
                <a:latin typeface="Cambria" panose="02040503050406030204" pitchFamily="18" charset="0"/>
              </a:rPr>
              <a:t>answer_questions</a:t>
            </a:r>
            <a:r>
              <a:rPr lang="en-US" dirty="0" smtClean="0">
                <a:latin typeface="Cambria" panose="02040503050406030204" pitchFamily="18" charset="0"/>
              </a:rPr>
              <a:t>();</a:t>
            </a:r>
          </a:p>
          <a:p>
            <a:endParaRPr lang="en-US" dirty="0" smtClean="0">
              <a:latin typeface="Cambria" panose="02040503050406030204" pitchFamily="18" charset="0"/>
            </a:endParaRPr>
          </a:p>
          <a:p>
            <a:pPr marL="0" indent="0" algn="ctr">
              <a:buNone/>
            </a:pPr>
            <a:r>
              <a:rPr lang="en-US" dirty="0" smtClean="0">
                <a:latin typeface="Cambria" panose="02040503050406030204" pitchFamily="18" charset="0"/>
              </a:rPr>
              <a:t>Acknowledgements</a:t>
            </a:r>
          </a:p>
          <a:p>
            <a:pPr marL="0" indent="0" algn="just">
              <a:buNone/>
            </a:pPr>
            <a:r>
              <a:rPr lang="en-US" sz="1800" dirty="0">
                <a:solidFill>
                  <a:schemeClr val="tx1"/>
                </a:solidFill>
                <a:latin typeface="Cambria" panose="02040503050406030204" pitchFamily="18" charset="0"/>
              </a:rPr>
              <a:t>This research has been </a:t>
            </a:r>
            <a:r>
              <a:rPr lang="en-US" sz="1800" dirty="0" smtClean="0">
                <a:solidFill>
                  <a:schemeClr val="tx1"/>
                </a:solidFill>
                <a:latin typeface="Cambria" panose="02040503050406030204" pitchFamily="18" charset="0"/>
              </a:rPr>
              <a:t>co-financed </a:t>
            </a:r>
            <a:r>
              <a:rPr lang="en-US" sz="1800" dirty="0">
                <a:solidFill>
                  <a:schemeClr val="tx1"/>
                </a:solidFill>
                <a:latin typeface="Cambria" panose="02040503050406030204" pitchFamily="18" charset="0"/>
              </a:rPr>
              <a:t>by the European Union (European Social </a:t>
            </a:r>
            <a:r>
              <a:rPr lang="en-US" sz="1800" dirty="0" smtClean="0">
                <a:solidFill>
                  <a:schemeClr val="tx1"/>
                </a:solidFill>
                <a:latin typeface="Cambria" panose="02040503050406030204" pitchFamily="18" charset="0"/>
              </a:rPr>
              <a:t>Fund ESF</a:t>
            </a:r>
            <a:r>
              <a:rPr lang="en-US" sz="1800" dirty="0">
                <a:solidFill>
                  <a:schemeClr val="tx1"/>
                </a:solidFill>
                <a:latin typeface="Cambria" panose="02040503050406030204" pitchFamily="18" charset="0"/>
              </a:rPr>
              <a:t>) and Greek national funds through the Operational Program Education </a:t>
            </a:r>
            <a:r>
              <a:rPr lang="en-US" sz="1800" dirty="0" smtClean="0">
                <a:solidFill>
                  <a:schemeClr val="tx1"/>
                </a:solidFill>
                <a:latin typeface="Cambria" panose="02040503050406030204" pitchFamily="18" charset="0"/>
              </a:rPr>
              <a:t>and Lifelong </a:t>
            </a:r>
            <a:r>
              <a:rPr lang="en-US" sz="1800" dirty="0">
                <a:solidFill>
                  <a:schemeClr val="tx1"/>
                </a:solidFill>
                <a:latin typeface="Cambria" panose="02040503050406030204" pitchFamily="18" charset="0"/>
              </a:rPr>
              <a:t>Learning of the National Strategic Reference Framework (NSRF) </a:t>
            </a:r>
            <a:r>
              <a:rPr lang="en-US" sz="1800" dirty="0" smtClean="0">
                <a:solidFill>
                  <a:schemeClr val="tx1"/>
                </a:solidFill>
                <a:latin typeface="Cambria" panose="02040503050406030204" pitchFamily="18" charset="0"/>
              </a:rPr>
              <a:t>– Research Funding </a:t>
            </a:r>
            <a:r>
              <a:rPr lang="en-US" sz="1800" dirty="0">
                <a:solidFill>
                  <a:schemeClr val="tx1"/>
                </a:solidFill>
                <a:latin typeface="Cambria" panose="02040503050406030204" pitchFamily="18" charset="0"/>
              </a:rPr>
              <a:t>Program: </a:t>
            </a:r>
            <a:r>
              <a:rPr lang="en-US" sz="1800" b="1" dirty="0" err="1">
                <a:solidFill>
                  <a:schemeClr val="tx1"/>
                </a:solidFill>
                <a:latin typeface="Cambria" panose="02040503050406030204" pitchFamily="18" charset="0"/>
              </a:rPr>
              <a:t>Heracleitus</a:t>
            </a:r>
            <a:r>
              <a:rPr lang="en-US" sz="1800" b="1" dirty="0">
                <a:solidFill>
                  <a:schemeClr val="tx1"/>
                </a:solidFill>
                <a:latin typeface="Cambria" panose="02040503050406030204" pitchFamily="18" charset="0"/>
              </a:rPr>
              <a:t> II</a:t>
            </a:r>
            <a:r>
              <a:rPr lang="en-US" sz="1800" dirty="0">
                <a:solidFill>
                  <a:schemeClr val="tx1"/>
                </a:solidFill>
                <a:latin typeface="Cambria" panose="02040503050406030204" pitchFamily="18" charset="0"/>
              </a:rPr>
              <a:t>. Investing in knowledge society through the </a:t>
            </a:r>
            <a:r>
              <a:rPr lang="en-US" sz="1800" dirty="0" smtClean="0">
                <a:solidFill>
                  <a:schemeClr val="tx1"/>
                </a:solidFill>
                <a:latin typeface="Cambria" panose="02040503050406030204" pitchFamily="18" charset="0"/>
              </a:rPr>
              <a:t>European Social </a:t>
            </a:r>
            <a:r>
              <a:rPr lang="en-US" sz="1800" dirty="0">
                <a:solidFill>
                  <a:schemeClr val="tx1"/>
                </a:solidFill>
                <a:latin typeface="Cambria" panose="02040503050406030204" pitchFamily="18" charset="0"/>
              </a:rPr>
              <a:t>Fund.</a:t>
            </a:r>
          </a:p>
        </p:txBody>
      </p:sp>
      <p:sp>
        <p:nvSpPr>
          <p:cNvPr id="3" name="Slide Number Placeholder 2"/>
          <p:cNvSpPr>
            <a:spLocks noGrp="1"/>
          </p:cNvSpPr>
          <p:nvPr>
            <p:ph type="sldNum" sz="quarter" idx="4"/>
          </p:nvPr>
        </p:nvSpPr>
        <p:spPr/>
        <p:txBody>
          <a:bodyPr/>
          <a:lstStyle/>
          <a:p>
            <a:fld id="{A9381F49-096A-4111-B062-81910F3E72D8}" type="slidenum">
              <a:rPr lang="en-US" smtClean="0"/>
              <a:t>33</a:t>
            </a:fld>
            <a:endParaRPr lang="en-US" dirty="0"/>
          </a:p>
        </p:txBody>
      </p:sp>
      <p:pic>
        <p:nvPicPr>
          <p:cNvPr id="4" name="Picture 73" descr="C:\Users\abasilak\Dropbox\UOI\Προτάσεις\Ηράκλειτος\logos site\EPEDBM GB.jpg"/>
          <p:cNvPicPr>
            <a:picLocks noChangeAspect="1" noChangeArrowheads="1"/>
          </p:cNvPicPr>
          <p:nvPr/>
        </p:nvPicPr>
        <p:blipFill>
          <a:blip r:embed="rId3" cstate="print"/>
          <a:srcRect/>
          <a:stretch>
            <a:fillRect/>
          </a:stretch>
        </p:blipFill>
        <p:spPr bwMode="auto">
          <a:xfrm>
            <a:off x="1681910" y="4959890"/>
            <a:ext cx="5780180" cy="13770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Footer Placeholder 6"/>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Tree>
    <p:extLst>
      <p:ext uri="{BB962C8B-B14F-4D97-AF65-F5344CB8AC3E}">
        <p14:creationId xmlns:p14="http://schemas.microsoft.com/office/powerpoint/2010/main" val="1539425930"/>
      </p:ext>
    </p:extLst>
  </p:cSld>
  <p:clrMapOvr>
    <a:masterClrMapping/>
  </p:clrMapOvr>
  <p:transition advClick="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57200" y="1211264"/>
            <a:ext cx="8507288" cy="5646736"/>
          </a:xfrm>
        </p:spPr>
        <p:txBody>
          <a:bodyPr>
            <a:normAutofit/>
          </a:bodyPr>
          <a:lstStyle/>
          <a:p>
            <a:pPr marL="0" indent="0" algn="just">
              <a:buNone/>
            </a:pPr>
            <a:r>
              <a:rPr lang="en-US" sz="2400" i="1" dirty="0">
                <a:solidFill>
                  <a:schemeClr val="tx1"/>
                </a:solidFill>
                <a:latin typeface="Cambria" panose="02040503050406030204" pitchFamily="18" charset="0"/>
              </a:rPr>
              <a:t>A sequence of key-frames </a:t>
            </a:r>
            <a:r>
              <a:rPr lang="en-US" sz="2400" i="1" dirty="0" smtClean="0">
                <a:solidFill>
                  <a:schemeClr val="tx1"/>
                </a:solidFill>
                <a:latin typeface="Cambria" panose="02040503050406030204" pitchFamily="18" charset="0"/>
              </a:rPr>
              <a:t>representing </a:t>
            </a:r>
            <a:r>
              <a:rPr lang="en-US" sz="2400" i="1" dirty="0">
                <a:solidFill>
                  <a:schemeClr val="tx1"/>
                </a:solidFill>
                <a:latin typeface="Cambria" panose="02040503050406030204" pitchFamily="18" charset="0"/>
              </a:rPr>
              <a:t>how a static </a:t>
            </a:r>
            <a:r>
              <a:rPr lang="en-US" sz="2400" i="1" dirty="0" smtClean="0">
                <a:solidFill>
                  <a:schemeClr val="tx1"/>
                </a:solidFill>
                <a:latin typeface="Cambria" panose="02040503050406030204" pitchFamily="18" charset="0"/>
              </a:rPr>
              <a:t>3D shape is </a:t>
            </a:r>
            <a:r>
              <a:rPr lang="en-US" sz="2400" i="1" dirty="0">
                <a:solidFill>
                  <a:schemeClr val="tx1"/>
                </a:solidFill>
                <a:latin typeface="Cambria" panose="02040503050406030204" pitchFamily="18" charset="0"/>
              </a:rPr>
              <a:t>evolving through </a:t>
            </a:r>
            <a:r>
              <a:rPr lang="en-US" sz="2400" i="1" dirty="0" smtClean="0">
                <a:solidFill>
                  <a:schemeClr val="tx1"/>
                </a:solidFill>
                <a:latin typeface="Cambria" panose="02040503050406030204" pitchFamily="18" charset="0"/>
              </a:rPr>
              <a:t>time</a:t>
            </a:r>
          </a:p>
          <a:p>
            <a:pPr marL="0" indent="0">
              <a:buNone/>
            </a:pPr>
            <a:endParaRPr lang="en-US" sz="2400" i="1" dirty="0" smtClean="0"/>
          </a:p>
          <a:p>
            <a:pPr marL="465138" lvl="1" indent="-233363"/>
            <a:endParaRPr lang="en-US" dirty="0"/>
          </a:p>
          <a:p>
            <a:pPr marL="465138" lvl="1" indent="-233363"/>
            <a:endParaRPr lang="en-US" dirty="0" smtClean="0"/>
          </a:p>
          <a:p>
            <a:pPr marL="465138" lvl="1" indent="-233363"/>
            <a:endParaRPr lang="en-US" dirty="0"/>
          </a:p>
          <a:p>
            <a:pPr marL="472758" indent="-233363"/>
            <a:endParaRPr lang="en-US" dirty="0" smtClean="0"/>
          </a:p>
          <a:p>
            <a:pPr marL="457200" lvl="1" indent="0">
              <a:buNone/>
            </a:pPr>
            <a:endParaRPr lang="en-US" dirty="0" smtClean="0"/>
          </a:p>
          <a:p>
            <a:pPr marL="457200" lvl="1" indent="0">
              <a:buNone/>
            </a:pPr>
            <a:endParaRPr lang="en-US" dirty="0"/>
          </a:p>
        </p:txBody>
      </p:sp>
      <p:sp>
        <p:nvSpPr>
          <p:cNvPr id="4" name="Title 3"/>
          <p:cNvSpPr>
            <a:spLocks noGrp="1"/>
          </p:cNvSpPr>
          <p:nvPr>
            <p:ph type="title"/>
          </p:nvPr>
        </p:nvSpPr>
        <p:spPr/>
        <p:txBody>
          <a:bodyPr anchor="ctr"/>
          <a:lstStyle/>
          <a:p>
            <a:pPr algn="ctr"/>
            <a:r>
              <a:rPr lang="en-US" dirty="0" smtClean="0">
                <a:latin typeface="Cambria" panose="02040503050406030204" pitchFamily="18" charset="0"/>
              </a:rPr>
              <a:t>Mesh Animation</a:t>
            </a:r>
            <a:endParaRPr lang="en-US" dirty="0">
              <a:latin typeface="Cambria" panose="02040503050406030204" pitchFamily="18" charset="0"/>
            </a:endParaRPr>
          </a:p>
        </p:txBody>
      </p:sp>
      <p:sp>
        <p:nvSpPr>
          <p:cNvPr id="5" name="Slide Number Placeholder 4"/>
          <p:cNvSpPr>
            <a:spLocks noGrp="1"/>
          </p:cNvSpPr>
          <p:nvPr>
            <p:ph type="sldNum" sz="quarter" idx="4"/>
          </p:nvPr>
        </p:nvSpPr>
        <p:spPr/>
        <p:txBody>
          <a:bodyPr/>
          <a:lstStyle/>
          <a:p>
            <a:fld id="{1894F34B-7747-4CFC-9597-1CE427ADEDA3}" type="slidenum">
              <a:rPr lang="en-US" smtClean="0"/>
              <a:t>4</a:t>
            </a:fld>
            <a:endParaRPr lang="en-US" dirty="0"/>
          </a:p>
        </p:txBody>
      </p:sp>
      <p:sp>
        <p:nvSpPr>
          <p:cNvPr id="19" name="Rectangle 18"/>
          <p:cNvSpPr/>
          <p:nvPr/>
        </p:nvSpPr>
        <p:spPr>
          <a:xfrm>
            <a:off x="6885310" y="2420888"/>
            <a:ext cx="1655197" cy="492443"/>
          </a:xfrm>
          <a:prstGeom prst="rect">
            <a:avLst/>
          </a:prstGeom>
        </p:spPr>
        <p:txBody>
          <a:bodyPr wrap="none">
            <a:spAutoFit/>
          </a:bodyPr>
          <a:lstStyle/>
          <a:p>
            <a:pPr marL="472758" lvl="0" indent="-233363">
              <a:spcBef>
                <a:spcPts val="600"/>
              </a:spcBef>
              <a:buClr>
                <a:srgbClr val="0070C0"/>
              </a:buClr>
              <a:buSzPct val="76000"/>
              <a:buFont typeface="Wingdings 3"/>
              <a:buChar char=""/>
            </a:pPr>
            <a:r>
              <a:rPr lang="en-US" sz="2600" dirty="0" smtClean="0">
                <a:solidFill>
                  <a:srgbClr val="0070C0"/>
                </a:solidFill>
                <a:latin typeface="Cambria" panose="02040503050406030204" pitchFamily="18" charset="0"/>
                <a:cs typeface="Arial" panose="020B0604020202020204" pitchFamily="34" charset="0"/>
              </a:rPr>
              <a:t>Hybrid</a:t>
            </a:r>
            <a:endParaRPr lang="en-US" sz="2600" dirty="0">
              <a:solidFill>
                <a:srgbClr val="0070C0"/>
              </a:solidFill>
              <a:latin typeface="Cambria" panose="02040503050406030204" pitchFamily="18" charset="0"/>
              <a:cs typeface="Arial" panose="020B0604020202020204" pitchFamily="34" charset="0"/>
            </a:endParaRPr>
          </a:p>
        </p:txBody>
      </p:sp>
      <p:sp>
        <p:nvSpPr>
          <p:cNvPr id="20" name="Rectangle 19"/>
          <p:cNvSpPr/>
          <p:nvPr/>
        </p:nvSpPr>
        <p:spPr>
          <a:xfrm>
            <a:off x="3131840" y="2420888"/>
            <a:ext cx="3074944" cy="492443"/>
          </a:xfrm>
          <a:prstGeom prst="rect">
            <a:avLst/>
          </a:prstGeom>
        </p:spPr>
        <p:txBody>
          <a:bodyPr wrap="none">
            <a:spAutoFit/>
          </a:bodyPr>
          <a:lstStyle/>
          <a:p>
            <a:pPr marL="472758" lvl="0" indent="-233363">
              <a:spcBef>
                <a:spcPts val="600"/>
              </a:spcBef>
              <a:buClr>
                <a:srgbClr val="0070C0"/>
              </a:buClr>
              <a:buSzPct val="76000"/>
              <a:buFont typeface="Wingdings 3"/>
              <a:buChar char=""/>
            </a:pPr>
            <a:r>
              <a:rPr lang="en-US" sz="2600" dirty="0" smtClean="0">
                <a:solidFill>
                  <a:srgbClr val="0070C0"/>
                </a:solidFill>
                <a:latin typeface="Cambria" panose="02040503050406030204" pitchFamily="18" charset="0"/>
                <a:cs typeface="Arial" panose="020B0604020202020204" pitchFamily="34" charset="0"/>
              </a:rPr>
              <a:t>High-deformable</a:t>
            </a:r>
            <a:endParaRPr lang="en-US" sz="2600" dirty="0">
              <a:solidFill>
                <a:srgbClr val="0070C0"/>
              </a:solidFill>
              <a:latin typeface="Cambria" panose="02040503050406030204" pitchFamily="18" charset="0"/>
              <a:cs typeface="Arial" panose="020B0604020202020204" pitchFamily="34" charset="0"/>
            </a:endParaRPr>
          </a:p>
        </p:txBody>
      </p:sp>
      <p:sp>
        <p:nvSpPr>
          <p:cNvPr id="22" name="Rectangle 21"/>
          <p:cNvSpPr/>
          <p:nvPr/>
        </p:nvSpPr>
        <p:spPr>
          <a:xfrm>
            <a:off x="683568" y="2420888"/>
            <a:ext cx="1404552" cy="492443"/>
          </a:xfrm>
          <a:prstGeom prst="rect">
            <a:avLst/>
          </a:prstGeom>
        </p:spPr>
        <p:txBody>
          <a:bodyPr wrap="none">
            <a:spAutoFit/>
          </a:bodyPr>
          <a:lstStyle/>
          <a:p>
            <a:pPr marL="472758" lvl="0" indent="-233363">
              <a:spcBef>
                <a:spcPts val="600"/>
              </a:spcBef>
              <a:buClr>
                <a:srgbClr val="0070C0"/>
              </a:buClr>
              <a:buSzPct val="76000"/>
              <a:buFont typeface="Wingdings 3"/>
              <a:buChar char=""/>
            </a:pPr>
            <a:r>
              <a:rPr lang="en-US" sz="2600" dirty="0" smtClean="0">
                <a:solidFill>
                  <a:srgbClr val="0070C0"/>
                </a:solidFill>
                <a:latin typeface="Cambria" panose="02040503050406030204" pitchFamily="18" charset="0"/>
                <a:cs typeface="Arial" panose="020B0604020202020204" pitchFamily="34" charset="0"/>
              </a:rPr>
              <a:t>Rigid</a:t>
            </a:r>
            <a:endParaRPr lang="en-US" sz="2600" dirty="0">
              <a:solidFill>
                <a:srgbClr val="0070C0"/>
              </a:solidFill>
              <a:latin typeface="Cambria" panose="02040503050406030204" pitchFamily="18" charset="0"/>
              <a:cs typeface="Arial" panose="020B0604020202020204" pitchFamily="34" charset="0"/>
            </a:endParaRPr>
          </a:p>
        </p:txBody>
      </p:sp>
      <p:sp>
        <p:nvSpPr>
          <p:cNvPr id="25" name="Rectangle 24"/>
          <p:cNvSpPr/>
          <p:nvPr/>
        </p:nvSpPr>
        <p:spPr>
          <a:xfrm>
            <a:off x="123440" y="5085184"/>
            <a:ext cx="2611612" cy="369332"/>
          </a:xfrm>
          <a:prstGeom prst="rect">
            <a:avLst/>
          </a:prstGeom>
        </p:spPr>
        <p:txBody>
          <a:bodyPr wrap="none">
            <a:spAutoFit/>
          </a:bodyPr>
          <a:lstStyle/>
          <a:p>
            <a:r>
              <a:rPr lang="en-US" dirty="0" smtClean="0">
                <a:latin typeface="Cambria" panose="02040503050406030204" pitchFamily="18" charset="0"/>
              </a:rPr>
              <a:t>{human</a:t>
            </a:r>
            <a:r>
              <a:rPr lang="en-US" dirty="0">
                <a:latin typeface="Cambria" panose="02040503050406030204" pitchFamily="18" charset="0"/>
              </a:rPr>
              <a:t>, </a:t>
            </a:r>
            <a:r>
              <a:rPr lang="en-US" dirty="0" smtClean="0">
                <a:latin typeface="Cambria" panose="02040503050406030204" pitchFamily="18" charset="0"/>
              </a:rPr>
              <a:t>quadrupeds,…}</a:t>
            </a:r>
            <a:endParaRPr lang="en-US" dirty="0">
              <a:latin typeface="Cambria" panose="02040503050406030204" pitchFamily="18" charset="0"/>
            </a:endParaRPr>
          </a:p>
        </p:txBody>
      </p:sp>
      <p:sp>
        <p:nvSpPr>
          <p:cNvPr id="28" name="Rectangle 27"/>
          <p:cNvSpPr/>
          <p:nvPr/>
        </p:nvSpPr>
        <p:spPr>
          <a:xfrm>
            <a:off x="3870353" y="5085184"/>
            <a:ext cx="1746504" cy="369332"/>
          </a:xfrm>
          <a:prstGeom prst="rect">
            <a:avLst/>
          </a:prstGeom>
        </p:spPr>
        <p:txBody>
          <a:bodyPr wrap="none">
            <a:spAutoFit/>
          </a:bodyPr>
          <a:lstStyle/>
          <a:p>
            <a:r>
              <a:rPr lang="en-US" dirty="0" smtClean="0">
                <a:latin typeface="Cambria" panose="02040503050406030204" pitchFamily="18" charset="0"/>
              </a:rPr>
              <a:t>{cloth, facial,…}</a:t>
            </a:r>
            <a:endParaRPr lang="en-US" dirty="0">
              <a:latin typeface="Cambria" panose="02040503050406030204" pitchFamily="18" charset="0"/>
            </a:endParaRPr>
          </a:p>
        </p:txBody>
      </p:sp>
      <p:sp>
        <p:nvSpPr>
          <p:cNvPr id="29" name="Rectangle 28"/>
          <p:cNvSpPr/>
          <p:nvPr/>
        </p:nvSpPr>
        <p:spPr>
          <a:xfrm>
            <a:off x="7136533" y="5085184"/>
            <a:ext cx="1240917" cy="369332"/>
          </a:xfrm>
          <a:prstGeom prst="rect">
            <a:avLst/>
          </a:prstGeom>
        </p:spPr>
        <p:txBody>
          <a:bodyPr wrap="none">
            <a:spAutoFit/>
          </a:bodyPr>
          <a:lstStyle/>
          <a:p>
            <a:r>
              <a:rPr lang="en-US" dirty="0" smtClean="0">
                <a:latin typeface="Cambria" panose="02040503050406030204" pitchFamily="18" charset="0"/>
              </a:rPr>
              <a:t>{dancer,…}</a:t>
            </a:r>
            <a:endParaRPr lang="en-US" dirty="0">
              <a:latin typeface="Cambria" panose="02040503050406030204" pitchFamily="18" charset="0"/>
            </a:endParaRPr>
          </a:p>
        </p:txBody>
      </p:sp>
      <p:sp>
        <p:nvSpPr>
          <p:cNvPr id="3" name="Footer Placeholder 2"/>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pic>
        <p:nvPicPr>
          <p:cNvPr id="2" name="hor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9756" y="3030014"/>
            <a:ext cx="2678980" cy="2009235"/>
          </a:xfrm>
          <a:prstGeom prst="rect">
            <a:avLst/>
          </a:prstGeom>
          <a:ln>
            <a:noFill/>
          </a:ln>
          <a:effectLst>
            <a:softEdge rad="112500"/>
          </a:effectLst>
        </p:spPr>
      </p:pic>
      <p:pic>
        <p:nvPicPr>
          <p:cNvPr id="8" name="skir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403042" y="3028405"/>
            <a:ext cx="2681126" cy="2010844"/>
          </a:xfrm>
          <a:prstGeom prst="rect">
            <a:avLst/>
          </a:prstGeom>
          <a:ln>
            <a:noFill/>
          </a:ln>
          <a:effectLst>
            <a:softEdge rad="112500"/>
          </a:effectLst>
        </p:spPr>
      </p:pic>
      <p:pic>
        <p:nvPicPr>
          <p:cNvPr id="14" name="dancer">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416428" y="3028405"/>
            <a:ext cx="2681126" cy="2010845"/>
          </a:xfrm>
          <a:prstGeom prst="rect">
            <a:avLst/>
          </a:prstGeom>
          <a:ln>
            <a:noFill/>
          </a:ln>
          <a:effectLst>
            <a:softEdge rad="112500"/>
          </a:effectLst>
        </p:spPr>
      </p:pic>
    </p:spTree>
    <p:extLst>
      <p:ext uri="{BB962C8B-B14F-4D97-AF65-F5344CB8AC3E}">
        <p14:creationId xmlns:p14="http://schemas.microsoft.com/office/powerpoint/2010/main" val="85861058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par>
                                <p:cTn id="7" presetID="1" presetClass="mediacall" presetSubtype="0" fill="hold" nodeType="withEffect">
                                  <p:stCondLst>
                                    <p:cond delay="0"/>
                                  </p:stCondLst>
                                  <p:childTnLst>
                                    <p:cmd type="call" cmd="playFrom(0.0)">
                                      <p:cBhvr>
                                        <p:cTn id="8" dur="8680" fill="hold"/>
                                        <p:tgtEl>
                                          <p:spTgt spid="8"/>
                                        </p:tgtEl>
                                      </p:cBhvr>
                                    </p:cmd>
                                  </p:childTnLst>
                                </p:cTn>
                              </p:par>
                              <p:par>
                                <p:cTn id="9" presetID="2" presetClass="mediacall" presetSubtype="0" fill="hold" nodeType="withEffect">
                                  <p:stCondLst>
                                    <p:cond delay="0"/>
                                  </p:stCondLst>
                                  <p:childTnLst>
                                    <p:cmd type="call" cmd="togglePause">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video>
              <p:cMediaNode vol="80000">
                <p:cTn id="12" repeatCount="indefinite" fill="hold" display="0">
                  <p:stCondLst>
                    <p:cond delay="indefinite"/>
                  </p:stCondLst>
                </p:cTn>
                <p:tgtEl>
                  <p:spTgt spid="8"/>
                </p:tgtEl>
              </p:cMediaNode>
            </p:video>
            <p:video>
              <p:cMediaNode vol="80000">
                <p:cTn id="13" repeatCount="indefinite" fill="hold" display="0">
                  <p:stCondLst>
                    <p:cond delay="indefinite"/>
                  </p:stCondLst>
                </p:cTn>
                <p:tgtEl>
                  <p:spTgt spid="1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57200" y="1052736"/>
            <a:ext cx="8507288" cy="4937760"/>
          </a:xfrm>
        </p:spPr>
        <p:txBody>
          <a:bodyPr>
            <a:normAutofit/>
          </a:bodyPr>
          <a:lstStyle/>
          <a:p>
            <a:pPr marL="236538" indent="-236538"/>
            <a:r>
              <a:rPr lang="en-US" dirty="0" smtClean="0">
                <a:latin typeface="Cambria" panose="02040503050406030204" pitchFamily="18" charset="0"/>
              </a:rPr>
              <a:t>Automatic: </a:t>
            </a:r>
          </a:p>
          <a:p>
            <a:pPr marL="914400" lvl="1" indent="-457200"/>
            <a:endParaRPr lang="en-US" dirty="0" smtClean="0">
              <a:latin typeface="Cambria" panose="02040503050406030204" pitchFamily="18" charset="0"/>
            </a:endParaRPr>
          </a:p>
          <a:p>
            <a:pPr marL="914400" lvl="1" indent="-457200"/>
            <a:endParaRPr lang="en-US" dirty="0" smtClean="0">
              <a:latin typeface="Cambria" panose="02040503050406030204" pitchFamily="18" charset="0"/>
            </a:endParaRPr>
          </a:p>
          <a:p>
            <a:pPr marL="914400" lvl="1" indent="-457200"/>
            <a:endParaRPr lang="en-US" dirty="0" smtClean="0">
              <a:latin typeface="Cambria" panose="02040503050406030204" pitchFamily="18" charset="0"/>
            </a:endParaRPr>
          </a:p>
          <a:p>
            <a:pPr marL="233363" indent="-233363"/>
            <a:endParaRPr lang="en-US" dirty="0" smtClean="0">
              <a:latin typeface="Cambria" panose="02040503050406030204" pitchFamily="18" charset="0"/>
            </a:endParaRPr>
          </a:p>
          <a:p>
            <a:pPr marL="233363" indent="-233363"/>
            <a:endParaRPr lang="en-US" dirty="0">
              <a:latin typeface="Cambria" panose="02040503050406030204" pitchFamily="18" charset="0"/>
            </a:endParaRPr>
          </a:p>
          <a:p>
            <a:pPr marL="233363" indent="-233363"/>
            <a:r>
              <a:rPr lang="en-US" dirty="0">
                <a:latin typeface="Cambria" panose="02040503050406030204" pitchFamily="18" charset="0"/>
              </a:rPr>
              <a:t>User intervention:</a:t>
            </a:r>
            <a:endParaRPr lang="en-US" dirty="0" smtClean="0">
              <a:latin typeface="Cambria" panose="02040503050406030204" pitchFamily="18" charset="0"/>
            </a:endParaRPr>
          </a:p>
          <a:p>
            <a:pPr marL="0" lvl="0" indent="0">
              <a:buNone/>
            </a:pPr>
            <a:endParaRPr lang="en-US" dirty="0">
              <a:latin typeface="Cambria" panose="02040503050406030204" pitchFamily="18" charset="0"/>
            </a:endParaRPr>
          </a:p>
          <a:p>
            <a:pPr marL="914400" lvl="1" indent="-457200"/>
            <a:endParaRPr lang="en-US" dirty="0" smtClean="0">
              <a:latin typeface="Cambria" panose="02040503050406030204" pitchFamily="18" charset="0"/>
            </a:endParaRPr>
          </a:p>
          <a:p>
            <a:pPr marL="457200" lvl="1" indent="0">
              <a:buNone/>
            </a:pPr>
            <a:endParaRPr lang="en-US" dirty="0">
              <a:latin typeface="Cambria" panose="020405030504060302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948" y="4374254"/>
            <a:ext cx="3822196" cy="1584176"/>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2297501" y="3189171"/>
            <a:ext cx="2584234" cy="369332"/>
          </a:xfrm>
          <a:prstGeom prst="rect">
            <a:avLst/>
          </a:prstGeom>
          <a:noFill/>
        </p:spPr>
        <p:txBody>
          <a:bodyPr wrap="none" rtlCol="0">
            <a:spAutoFit/>
          </a:bodyPr>
          <a:lstStyle/>
          <a:p>
            <a:r>
              <a:rPr lang="en-US" dirty="0" smtClean="0">
                <a:latin typeface="Cambria" panose="02040503050406030204" pitchFamily="18" charset="0"/>
              </a:rPr>
              <a:t>[Anguelov</a:t>
            </a:r>
            <a:r>
              <a:rPr lang="el-GR" dirty="0" smtClean="0">
                <a:latin typeface="Cambria" panose="02040503050406030204" pitchFamily="18" charset="0"/>
              </a:rPr>
              <a:t> </a:t>
            </a:r>
            <a:r>
              <a:rPr lang="en-US" dirty="0" smtClean="0">
                <a:latin typeface="Cambria" panose="02040503050406030204" pitchFamily="18" charset="0"/>
              </a:rPr>
              <a:t>et al. TOG`05]</a:t>
            </a:r>
            <a:endParaRPr lang="en-US" dirty="0">
              <a:latin typeface="Cambria" panose="02040503050406030204" pitchFamily="18" charset="0"/>
            </a:endParaRPr>
          </a:p>
        </p:txBody>
      </p:sp>
      <p:sp>
        <p:nvSpPr>
          <p:cNvPr id="11" name="TextBox 10"/>
          <p:cNvSpPr txBox="1"/>
          <p:nvPr/>
        </p:nvSpPr>
        <p:spPr>
          <a:xfrm>
            <a:off x="2293237" y="6069491"/>
            <a:ext cx="2541145" cy="369332"/>
          </a:xfrm>
          <a:prstGeom prst="rect">
            <a:avLst/>
          </a:prstGeom>
          <a:noFill/>
        </p:spPr>
        <p:txBody>
          <a:bodyPr wrap="none" rtlCol="0">
            <a:spAutoFit/>
          </a:bodyPr>
          <a:lstStyle/>
          <a:p>
            <a:r>
              <a:rPr lang="en-US" dirty="0" smtClean="0">
                <a:latin typeface="Cambria" panose="02040503050406030204" pitchFamily="18" charset="0"/>
              </a:rPr>
              <a:t>[</a:t>
            </a:r>
            <a:r>
              <a:rPr lang="en-US" dirty="0">
                <a:latin typeface="Cambria" panose="02040503050406030204" pitchFamily="18" charset="0"/>
              </a:rPr>
              <a:t>Jacobson</a:t>
            </a:r>
            <a:r>
              <a:rPr lang="el-GR" dirty="0" smtClean="0">
                <a:latin typeface="Cambria" panose="02040503050406030204" pitchFamily="18" charset="0"/>
              </a:rPr>
              <a:t> </a:t>
            </a:r>
            <a:r>
              <a:rPr lang="en-US" dirty="0" smtClean="0">
                <a:latin typeface="Cambria" panose="02040503050406030204" pitchFamily="18" charset="0"/>
              </a:rPr>
              <a:t>et al. TOG`11]</a:t>
            </a:r>
            <a:endParaRPr lang="en-US" dirty="0">
              <a:latin typeface="Cambria" panose="02040503050406030204" pitchFamily="18" charset="0"/>
            </a:endParaRPr>
          </a:p>
        </p:txBody>
      </p:sp>
      <p:sp>
        <p:nvSpPr>
          <p:cNvPr id="4" name="Title 3"/>
          <p:cNvSpPr>
            <a:spLocks noGrp="1"/>
          </p:cNvSpPr>
          <p:nvPr>
            <p:ph type="title"/>
          </p:nvPr>
        </p:nvSpPr>
        <p:spPr/>
        <p:txBody>
          <a:bodyPr anchor="ctr"/>
          <a:lstStyle/>
          <a:p>
            <a:pPr algn="ctr"/>
            <a:r>
              <a:rPr lang="en-US" dirty="0" smtClean="0">
                <a:latin typeface="Cambria" panose="02040503050406030204" pitchFamily="18" charset="0"/>
              </a:rPr>
              <a:t>Production of Mesh Animations</a:t>
            </a:r>
            <a:endParaRPr lang="en-US" dirty="0">
              <a:latin typeface="Cambria" panose="02040503050406030204" pitchFamily="18" charset="0"/>
            </a:endParaRPr>
          </a:p>
        </p:txBody>
      </p:sp>
      <p:sp>
        <p:nvSpPr>
          <p:cNvPr id="5" name="Slide Number Placeholder 4"/>
          <p:cNvSpPr>
            <a:spLocks noGrp="1"/>
          </p:cNvSpPr>
          <p:nvPr>
            <p:ph type="sldNum" sz="quarter" idx="4"/>
          </p:nvPr>
        </p:nvSpPr>
        <p:spPr/>
        <p:txBody>
          <a:bodyPr/>
          <a:lstStyle/>
          <a:p>
            <a:fld id="{1894F34B-7747-4CFC-9597-1CE427ADEDA3}" type="slidenum">
              <a:rPr lang="en-US" smtClean="0"/>
              <a:t>5</a:t>
            </a:fld>
            <a:endParaRPr lang="en-US" dirty="0"/>
          </a:p>
        </p:txBody>
      </p:sp>
      <p:sp>
        <p:nvSpPr>
          <p:cNvPr id="12" name="TextBox 11"/>
          <p:cNvSpPr txBox="1"/>
          <p:nvPr/>
        </p:nvSpPr>
        <p:spPr>
          <a:xfrm>
            <a:off x="6812937" y="2037378"/>
            <a:ext cx="2234783" cy="919401"/>
          </a:xfrm>
          <a:prstGeom prst="round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285750" indent="-285750">
              <a:buFont typeface="Arial" panose="020B0604020202020204" pitchFamily="34" charset="0"/>
              <a:buChar char="•"/>
            </a:pPr>
            <a:r>
              <a:rPr lang="en-US" sz="2400" dirty="0" smtClean="0">
                <a:solidFill>
                  <a:schemeClr val="tx1"/>
                </a:solidFill>
                <a:latin typeface="Cambria" panose="02040503050406030204" pitchFamily="18" charset="0"/>
                <a:cs typeface="Arial" panose="020B0604020202020204" pitchFamily="34" charset="0"/>
              </a:rPr>
              <a:t>time-varying</a:t>
            </a:r>
          </a:p>
          <a:p>
            <a:pPr marL="285750" indent="-285750">
              <a:buFont typeface="Arial" panose="020B0604020202020204" pitchFamily="34" charset="0"/>
              <a:buChar char="•"/>
            </a:pPr>
            <a:r>
              <a:rPr lang="en-US" sz="2400" dirty="0" smtClean="0">
                <a:solidFill>
                  <a:schemeClr val="tx1"/>
                </a:solidFill>
                <a:latin typeface="Cambria" panose="02040503050406030204" pitchFamily="18" charset="0"/>
                <a:cs typeface="Arial" panose="020B0604020202020204" pitchFamily="34" charset="0"/>
              </a:rPr>
              <a:t>off-line</a:t>
            </a:r>
            <a:endParaRPr lang="en-US" sz="2400" dirty="0">
              <a:solidFill>
                <a:schemeClr val="tx1"/>
              </a:solidFill>
              <a:latin typeface="Cambria" panose="02040503050406030204" pitchFamily="18"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493" y="1729210"/>
            <a:ext cx="5411107" cy="1447332"/>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5940153" y="4750843"/>
            <a:ext cx="3107568" cy="919401"/>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US" sz="2400" dirty="0">
                <a:solidFill>
                  <a:schemeClr val="tx1"/>
                </a:solidFill>
                <a:latin typeface="Cambria" panose="02040503050406030204" pitchFamily="18" charset="0"/>
                <a:cs typeface="Arial" panose="020B0604020202020204" pitchFamily="34" charset="0"/>
              </a:rPr>
              <a:t>temporal-coherent</a:t>
            </a:r>
            <a:endParaRPr lang="en-US" sz="2400" dirty="0" smtClean="0">
              <a:solidFill>
                <a:schemeClr val="tx1"/>
              </a:solidFill>
              <a:latin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2400" dirty="0" smtClean="0">
                <a:solidFill>
                  <a:schemeClr val="tx1"/>
                </a:solidFill>
                <a:latin typeface="Cambria" panose="02040503050406030204" pitchFamily="18" charset="0"/>
                <a:cs typeface="Arial" panose="020B0604020202020204" pitchFamily="34" charset="0"/>
              </a:rPr>
              <a:t>real-time</a:t>
            </a:r>
            <a:endParaRPr lang="en-US" sz="2400" dirty="0">
              <a:solidFill>
                <a:schemeClr val="tx1"/>
              </a:solidFill>
              <a:latin typeface="Cambria" panose="02040503050406030204" pitchFamily="18" charset="0"/>
              <a:cs typeface="Arial" panose="020B0604020202020204" pitchFamily="34" charset="0"/>
            </a:endParaRPr>
          </a:p>
        </p:txBody>
      </p:sp>
      <p:sp>
        <p:nvSpPr>
          <p:cNvPr id="14" name="Footer Placeholder 1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Tree>
    <p:extLst>
      <p:ext uri="{BB962C8B-B14F-4D97-AF65-F5344CB8AC3E}">
        <p14:creationId xmlns:p14="http://schemas.microsoft.com/office/powerpoint/2010/main" val="507618461"/>
      </p:ext>
    </p:extLst>
  </p:cSld>
  <p:clrMapOvr>
    <a:masterClrMapping/>
  </p:clrMapOvr>
  <p:transition advClick="0">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pPr algn="ctr"/>
            <a:r>
              <a:rPr lang="en-US" dirty="0" smtClean="0">
                <a:latin typeface="Cambria" panose="02040503050406030204" pitchFamily="18" charset="0"/>
              </a:rPr>
              <a:t>Why segmenting animated meshes?</a:t>
            </a:r>
            <a:endParaRPr lang="en-US" dirty="0">
              <a:latin typeface="Cambria" panose="02040503050406030204" pitchFamily="18" charset="0"/>
            </a:endParaRPr>
          </a:p>
        </p:txBody>
      </p:sp>
      <p:pic>
        <p:nvPicPr>
          <p:cNvPr id="6" name="Content Placeholder 5"/>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134073" y="1312882"/>
            <a:ext cx="1370362" cy="1930868"/>
          </a:xfrm>
          <a:effectLst>
            <a:outerShdw blurRad="50800" dist="38100" algn="l" rotWithShape="0">
              <a:prstClr val="black">
                <a:alpha val="40000"/>
              </a:prstClr>
            </a:outerShdw>
          </a:effectLst>
        </p:spPr>
      </p:pic>
      <p:sp>
        <p:nvSpPr>
          <p:cNvPr id="4" name="Espace réservé du numéro de diapositive 3"/>
          <p:cNvSpPr>
            <a:spLocks noGrp="1"/>
          </p:cNvSpPr>
          <p:nvPr>
            <p:ph type="sldNum" sz="quarter" idx="4"/>
          </p:nvPr>
        </p:nvSpPr>
        <p:spPr/>
        <p:txBody>
          <a:bodyPr/>
          <a:lstStyle/>
          <a:p>
            <a:fld id="{82F7041B-D599-4C73-9EBD-C2AC1F606250}" type="slidenum">
              <a:rPr lang="en-US" smtClean="0"/>
              <a:t>6</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315694"/>
            <a:ext cx="1930868" cy="1930868"/>
          </a:xfrm>
          <a:prstGeom prst="rect">
            <a:avLst/>
          </a:prstGeom>
          <a:effectLst>
            <a:outerShdw blurRad="50800" dist="38100" algn="l" rotWithShape="0">
              <a:prstClr val="black">
                <a:alpha val="40000"/>
              </a:prstClr>
            </a:outerShdw>
          </a:effectLst>
        </p:spPr>
      </p:pic>
      <p:sp>
        <p:nvSpPr>
          <p:cNvPr id="7" name="TextBox 6"/>
          <p:cNvSpPr txBox="1"/>
          <p:nvPr/>
        </p:nvSpPr>
        <p:spPr>
          <a:xfrm>
            <a:off x="752152" y="3254413"/>
            <a:ext cx="2523704" cy="369332"/>
          </a:xfrm>
          <a:prstGeom prst="rect">
            <a:avLst/>
          </a:prstGeom>
          <a:noFill/>
        </p:spPr>
        <p:txBody>
          <a:bodyPr wrap="none" rtlCol="0">
            <a:spAutoFit/>
          </a:bodyPr>
          <a:lstStyle/>
          <a:p>
            <a:r>
              <a:rPr lang="en-US" dirty="0" smtClean="0">
                <a:latin typeface="Cambria" panose="02040503050406030204" pitchFamily="18" charset="0"/>
              </a:rPr>
              <a:t> [Günther et al., CGF’06]</a:t>
            </a:r>
            <a:endParaRPr lang="en-US" dirty="0">
              <a:latin typeface="Cambria" panose="02040503050406030204" pitchFamily="18" charset="0"/>
            </a:endParaRPr>
          </a:p>
        </p:txBody>
      </p:sp>
      <p:sp>
        <p:nvSpPr>
          <p:cNvPr id="8" name="Rectangle 7"/>
          <p:cNvSpPr/>
          <p:nvPr/>
        </p:nvSpPr>
        <p:spPr>
          <a:xfrm>
            <a:off x="1221960" y="908720"/>
            <a:ext cx="1584088" cy="400110"/>
          </a:xfrm>
          <a:prstGeom prst="rect">
            <a:avLst/>
          </a:prstGeom>
        </p:spPr>
        <p:txBody>
          <a:bodyPr wrap="none">
            <a:spAutoFit/>
          </a:bodyPr>
          <a:lstStyle/>
          <a:p>
            <a:r>
              <a:rPr lang="en-US" sz="2000" dirty="0">
                <a:solidFill>
                  <a:srgbClr val="00B050"/>
                </a:solidFill>
                <a:latin typeface="MV Boli" panose="02000500030200090000" pitchFamily="2" charset="0"/>
                <a:cs typeface="MV Boli" panose="02000500030200090000" pitchFamily="2" charset="0"/>
              </a:rPr>
              <a:t>Ray Tracing</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7253" y="1312882"/>
            <a:ext cx="2457469" cy="1930868"/>
          </a:xfrm>
          <a:prstGeom prst="rect">
            <a:avLst/>
          </a:prstGeom>
          <a:effectLst>
            <a:outerShdw blurRad="50800" dist="38100" algn="l" rotWithShape="0">
              <a:prstClr val="black">
                <a:alpha val="40000"/>
              </a:prst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2969" y="1315736"/>
            <a:ext cx="2453835" cy="1928013"/>
          </a:xfrm>
          <a:prstGeom prst="rect">
            <a:avLst/>
          </a:prstGeom>
          <a:effectLst>
            <a:outerShdw blurRad="50800" dist="38100" algn="l" rotWithShape="0">
              <a:prstClr val="black">
                <a:alpha val="40000"/>
              </a:prstClr>
            </a:outerShdw>
          </a:effectLst>
        </p:spPr>
      </p:pic>
      <p:sp>
        <p:nvSpPr>
          <p:cNvPr id="12" name="Rectangle 11"/>
          <p:cNvSpPr/>
          <p:nvPr/>
        </p:nvSpPr>
        <p:spPr>
          <a:xfrm>
            <a:off x="5349562" y="915584"/>
            <a:ext cx="2303836"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Animation Collage</a:t>
            </a:r>
            <a:endParaRPr lang="en-US" sz="2000" dirty="0">
              <a:solidFill>
                <a:srgbClr val="00B050"/>
              </a:solidFill>
              <a:latin typeface="MV Boli" panose="02000500030200090000" pitchFamily="2" charset="0"/>
              <a:cs typeface="MV Boli" panose="02000500030200090000" pitchFamily="2" charset="0"/>
            </a:endParaRPr>
          </a:p>
        </p:txBody>
      </p:sp>
      <p:sp>
        <p:nvSpPr>
          <p:cNvPr id="13" name="TextBox 12"/>
          <p:cNvSpPr txBox="1"/>
          <p:nvPr/>
        </p:nvSpPr>
        <p:spPr>
          <a:xfrm>
            <a:off x="5220072" y="3245630"/>
            <a:ext cx="2562817" cy="369332"/>
          </a:xfrm>
          <a:prstGeom prst="rect">
            <a:avLst/>
          </a:prstGeom>
          <a:noFill/>
        </p:spPr>
        <p:txBody>
          <a:bodyPr wrap="none" rtlCol="0">
            <a:spAutoFit/>
          </a:bodyPr>
          <a:lstStyle/>
          <a:p>
            <a:r>
              <a:rPr lang="en-US" dirty="0">
                <a:latin typeface="Cambria" panose="02040503050406030204" pitchFamily="18" charset="0"/>
              </a:rPr>
              <a:t> [</a:t>
            </a:r>
            <a:r>
              <a:rPr lang="en-US" dirty="0" smtClean="0">
                <a:latin typeface="Cambria" panose="02040503050406030204" pitchFamily="18" charset="0"/>
              </a:rPr>
              <a:t>Theobalt et al., SCA’07]</a:t>
            </a:r>
            <a:endParaRPr lang="en-US" dirty="0">
              <a:latin typeface="Cambria" panose="02040503050406030204" pitchFamily="18" charset="0"/>
            </a:endParaRPr>
          </a:p>
        </p:txBody>
      </p:sp>
      <p:sp>
        <p:nvSpPr>
          <p:cNvPr id="15" name="Rectangle 14"/>
          <p:cNvSpPr/>
          <p:nvPr/>
        </p:nvSpPr>
        <p:spPr>
          <a:xfrm>
            <a:off x="2039426" y="3645024"/>
            <a:ext cx="1170513"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Skinning</a:t>
            </a:r>
            <a:endParaRPr lang="en-US" sz="2000" dirty="0">
              <a:solidFill>
                <a:srgbClr val="00B050"/>
              </a:solidFill>
              <a:latin typeface="MV Boli" panose="02000500030200090000" pitchFamily="2" charset="0"/>
              <a:cs typeface="MV Boli" panose="02000500030200090000" pitchFamily="2" charset="0"/>
            </a:endParaRPr>
          </a:p>
        </p:txBody>
      </p:sp>
      <p:sp>
        <p:nvSpPr>
          <p:cNvPr id="16" name="TextBox 15"/>
          <p:cNvSpPr txBox="1"/>
          <p:nvPr/>
        </p:nvSpPr>
        <p:spPr>
          <a:xfrm>
            <a:off x="1460994" y="5895320"/>
            <a:ext cx="2267416" cy="646331"/>
          </a:xfrm>
          <a:prstGeom prst="rect">
            <a:avLst/>
          </a:prstGeom>
          <a:noFill/>
        </p:spPr>
        <p:txBody>
          <a:bodyPr wrap="none" rtlCol="0">
            <a:spAutoFit/>
          </a:bodyPr>
          <a:lstStyle/>
          <a:p>
            <a:pPr algn="ctr"/>
            <a:r>
              <a:rPr lang="en-US" dirty="0" smtClean="0">
                <a:latin typeface="Cambria" panose="02040503050406030204" pitchFamily="18" charset="0"/>
              </a:rPr>
              <a:t>[Kavan et al., CGF’10]</a:t>
            </a:r>
          </a:p>
          <a:p>
            <a:pPr algn="ctr"/>
            <a:r>
              <a:rPr lang="en-US" dirty="0" smtClean="0">
                <a:latin typeface="Cambria" panose="02040503050406030204" pitchFamily="18" charset="0"/>
              </a:rPr>
              <a:t>[Le &amp; Deng, TOG`11]</a:t>
            </a:r>
            <a:endParaRPr lang="en-US" dirty="0">
              <a:latin typeface="Cambria" panose="02040503050406030204" pitchFamily="18"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829" y="3980016"/>
            <a:ext cx="1560745" cy="1967672"/>
          </a:xfrm>
          <a:prstGeom prst="rect">
            <a:avLst/>
          </a:prstGeom>
          <a:effectLst>
            <a:outerShdw blurRad="50800" dist="38100" algn="l" rotWithShape="0">
              <a:prstClr val="black">
                <a:alpha val="40000"/>
              </a:prstClr>
            </a:outerShdw>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4683" y="3974742"/>
            <a:ext cx="1787062" cy="1920578"/>
          </a:xfrm>
          <a:prstGeom prst="rect">
            <a:avLst/>
          </a:prstGeom>
          <a:effectLst>
            <a:outerShdw blurRad="50800" dist="38100" algn="l" rotWithShape="0">
              <a:prstClr val="black">
                <a:alpha val="40000"/>
              </a:prstClr>
            </a:outerShdw>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8142" y="3955393"/>
            <a:ext cx="3610282" cy="1924687"/>
          </a:xfrm>
          <a:prstGeom prst="rect">
            <a:avLst/>
          </a:prstGeom>
          <a:effectLst>
            <a:outerShdw blurRad="50800" dist="38100" algn="l" rotWithShape="0">
              <a:prstClr val="black">
                <a:alpha val="40000"/>
              </a:prstClr>
            </a:outerShdw>
          </a:effectLst>
        </p:spPr>
      </p:pic>
      <p:sp>
        <p:nvSpPr>
          <p:cNvPr id="20" name="Rectangle 19"/>
          <p:cNvSpPr/>
          <p:nvPr/>
        </p:nvSpPr>
        <p:spPr>
          <a:xfrm>
            <a:off x="5668549" y="3645024"/>
            <a:ext cx="1989647"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Skeletonization</a:t>
            </a:r>
            <a:endParaRPr lang="en-US" sz="2000" dirty="0">
              <a:solidFill>
                <a:srgbClr val="00B050"/>
              </a:solidFill>
              <a:latin typeface="MV Boli" panose="02000500030200090000" pitchFamily="2" charset="0"/>
              <a:cs typeface="MV Boli" panose="02000500030200090000" pitchFamily="2" charset="0"/>
            </a:endParaRPr>
          </a:p>
        </p:txBody>
      </p:sp>
      <p:sp>
        <p:nvSpPr>
          <p:cNvPr id="21" name="TextBox 20"/>
          <p:cNvSpPr txBox="1"/>
          <p:nvPr/>
        </p:nvSpPr>
        <p:spPr>
          <a:xfrm>
            <a:off x="5258113" y="5880080"/>
            <a:ext cx="2650341" cy="646331"/>
          </a:xfrm>
          <a:prstGeom prst="rect">
            <a:avLst/>
          </a:prstGeom>
          <a:noFill/>
        </p:spPr>
        <p:txBody>
          <a:bodyPr wrap="none" rtlCol="0">
            <a:spAutoFit/>
          </a:bodyPr>
          <a:lstStyle/>
          <a:p>
            <a:pPr algn="ctr"/>
            <a:r>
              <a:rPr lang="en-US" dirty="0" smtClean="0">
                <a:latin typeface="Cambria" panose="02040503050406030204" pitchFamily="18" charset="0"/>
              </a:rPr>
              <a:t>[</a:t>
            </a:r>
            <a:r>
              <a:rPr lang="en-US" dirty="0">
                <a:latin typeface="Cambria" panose="02040503050406030204" pitchFamily="18" charset="0"/>
              </a:rPr>
              <a:t>De </a:t>
            </a:r>
            <a:r>
              <a:rPr lang="en-US" dirty="0" err="1">
                <a:latin typeface="Cambria" panose="02040503050406030204" pitchFamily="18" charset="0"/>
              </a:rPr>
              <a:t>Aguiar</a:t>
            </a:r>
            <a:r>
              <a:rPr lang="en-US" dirty="0">
                <a:latin typeface="Cambria" panose="02040503050406030204" pitchFamily="18" charset="0"/>
              </a:rPr>
              <a:t> et al., CGF`08]</a:t>
            </a:r>
            <a:endParaRPr lang="en-US" dirty="0" smtClean="0">
              <a:latin typeface="Cambria" panose="02040503050406030204" pitchFamily="18" charset="0"/>
            </a:endParaRPr>
          </a:p>
          <a:p>
            <a:pPr algn="ctr"/>
            <a:r>
              <a:rPr lang="en-US" dirty="0" smtClean="0">
                <a:latin typeface="Cambria" panose="02040503050406030204" pitchFamily="18" charset="0"/>
              </a:rPr>
              <a:t> [Hasler et al., I3D’10]</a:t>
            </a:r>
          </a:p>
        </p:txBody>
      </p:sp>
      <p:sp>
        <p:nvSpPr>
          <p:cNvPr id="11" name="Footer Placeholder 10"/>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Tree>
    <p:extLst>
      <p:ext uri="{BB962C8B-B14F-4D97-AF65-F5344CB8AC3E}">
        <p14:creationId xmlns:p14="http://schemas.microsoft.com/office/powerpoint/2010/main" val="3446482943"/>
      </p:ext>
    </p:extLst>
  </p:cSld>
  <p:clrMapOvr>
    <a:masterClrMapping/>
  </p:clrMapOvr>
  <p:transition spd="slow" advClick="0">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pPr algn="ctr"/>
            <a:r>
              <a:rPr lang="en-US" dirty="0" smtClean="0">
                <a:latin typeface="Cambria" panose="02040503050406030204" pitchFamily="18" charset="0"/>
              </a:rPr>
              <a:t>Why segmenting animated meshes?</a:t>
            </a:r>
            <a:endParaRPr lang="en-US"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7</a:t>
            </a:fld>
            <a:endParaRPr lang="en-US" dirty="0"/>
          </a:p>
        </p:txBody>
      </p:sp>
      <p:sp>
        <p:nvSpPr>
          <p:cNvPr id="7" name="TextBox 6"/>
          <p:cNvSpPr txBox="1"/>
          <p:nvPr/>
        </p:nvSpPr>
        <p:spPr>
          <a:xfrm>
            <a:off x="967756" y="3131676"/>
            <a:ext cx="2691506" cy="369332"/>
          </a:xfrm>
          <a:prstGeom prst="rect">
            <a:avLst/>
          </a:prstGeom>
          <a:noFill/>
        </p:spPr>
        <p:txBody>
          <a:bodyPr wrap="none" rtlCol="0">
            <a:spAutoFit/>
          </a:bodyPr>
          <a:lstStyle/>
          <a:p>
            <a:r>
              <a:rPr lang="en-US" dirty="0" smtClean="0">
                <a:latin typeface="Cambria" panose="02040503050406030204" pitchFamily="18" charset="0"/>
              </a:rPr>
              <a:t> [</a:t>
            </a:r>
            <a:r>
              <a:rPr lang="en-US" dirty="0">
                <a:latin typeface="Cambria" panose="02040503050406030204" pitchFamily="18" charset="0"/>
              </a:rPr>
              <a:t>James &amp; </a:t>
            </a:r>
            <a:r>
              <a:rPr lang="en-US" dirty="0" err="1">
                <a:latin typeface="Cambria" panose="02040503050406030204" pitchFamily="18" charset="0"/>
              </a:rPr>
              <a:t>Twigg</a:t>
            </a:r>
            <a:r>
              <a:rPr lang="en-US" dirty="0">
                <a:latin typeface="Cambria" panose="02040503050406030204" pitchFamily="18" charset="0"/>
              </a:rPr>
              <a:t>, </a:t>
            </a:r>
            <a:r>
              <a:rPr lang="en-US" dirty="0" smtClean="0">
                <a:latin typeface="Cambria" panose="02040503050406030204" pitchFamily="18" charset="0"/>
              </a:rPr>
              <a:t>TOG`05]</a:t>
            </a:r>
            <a:endParaRPr lang="en-US" dirty="0">
              <a:latin typeface="Cambria" panose="02040503050406030204" pitchFamily="18" charset="0"/>
            </a:endParaRPr>
          </a:p>
        </p:txBody>
      </p:sp>
      <p:sp>
        <p:nvSpPr>
          <p:cNvPr id="8" name="Rectangle 7"/>
          <p:cNvSpPr/>
          <p:nvPr/>
        </p:nvSpPr>
        <p:spPr>
          <a:xfrm>
            <a:off x="3393256" y="1243377"/>
            <a:ext cx="2388795"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Collision Detection</a:t>
            </a:r>
            <a:endParaRPr lang="en-US" sz="2000" dirty="0">
              <a:solidFill>
                <a:srgbClr val="00B050"/>
              </a:solidFill>
              <a:latin typeface="MV Boli" panose="02000500030200090000" pitchFamily="2" charset="0"/>
              <a:cs typeface="MV Boli" panose="02000500030200090000" pitchFamily="2"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003" y="1607596"/>
            <a:ext cx="4401279" cy="1560054"/>
          </a:xfrm>
          <a:prstGeom prst="rect">
            <a:avLst/>
          </a:prstGeom>
          <a:effectLst>
            <a:outerShdw blurRad="50800" dist="38100" algn="l" rotWithShape="0">
              <a:prstClr val="black">
                <a:alpha val="40000"/>
              </a:prstClr>
            </a:outerShdw>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69" y="1607513"/>
            <a:ext cx="4401281" cy="1560137"/>
          </a:xfrm>
          <a:prstGeom prst="rect">
            <a:avLst/>
          </a:prstGeom>
          <a:effectLst>
            <a:outerShdw blurRad="50800" dist="38100" algn="l" rotWithShape="0">
              <a:prstClr val="black">
                <a:alpha val="40000"/>
              </a:prstClr>
            </a:outerShdw>
          </a:effectLst>
        </p:spPr>
      </p:pic>
      <p:sp>
        <p:nvSpPr>
          <p:cNvPr id="23" name="Rectangle 22"/>
          <p:cNvSpPr/>
          <p:nvPr/>
        </p:nvSpPr>
        <p:spPr>
          <a:xfrm>
            <a:off x="5732236" y="3131676"/>
            <a:ext cx="2270813" cy="369332"/>
          </a:xfrm>
          <a:prstGeom prst="rect">
            <a:avLst/>
          </a:prstGeom>
        </p:spPr>
        <p:txBody>
          <a:bodyPr wrap="none">
            <a:spAutoFit/>
          </a:bodyPr>
          <a:lstStyle/>
          <a:p>
            <a:pPr algn="ctr"/>
            <a:r>
              <a:rPr lang="en-US" dirty="0" smtClean="0">
                <a:latin typeface="Cambria" panose="02040503050406030204" pitchFamily="18" charset="0"/>
              </a:rPr>
              <a:t>[</a:t>
            </a:r>
            <a:r>
              <a:rPr lang="en-US" dirty="0">
                <a:latin typeface="Cambria" panose="02040503050406030204" pitchFamily="18" charset="0"/>
              </a:rPr>
              <a:t>Wong et al., I3D’14</a:t>
            </a:r>
            <a:r>
              <a:rPr lang="en-US" dirty="0" smtClean="0">
                <a:latin typeface="Cambria" panose="02040503050406030204" pitchFamily="18" charset="0"/>
              </a:rPr>
              <a:t>]</a:t>
            </a:r>
            <a:endParaRPr lang="en-US" dirty="0">
              <a:latin typeface="Cambria" panose="02040503050406030204" pitchFamily="18" charset="0"/>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69" y="4149081"/>
            <a:ext cx="3952813" cy="1656184"/>
          </a:xfrm>
          <a:prstGeom prst="rect">
            <a:avLst/>
          </a:prstGeom>
          <a:effectLst>
            <a:outerShdw blurRad="50800" dist="38100" algn="l" rotWithShape="0">
              <a:prstClr val="black">
                <a:alpha val="40000"/>
              </a:prstClr>
            </a:outerShdw>
          </a:effectLst>
        </p:spPr>
      </p:pic>
      <p:sp>
        <p:nvSpPr>
          <p:cNvPr id="26" name="TextBox 25"/>
          <p:cNvSpPr txBox="1"/>
          <p:nvPr/>
        </p:nvSpPr>
        <p:spPr>
          <a:xfrm>
            <a:off x="766509" y="5809600"/>
            <a:ext cx="2645532" cy="369332"/>
          </a:xfrm>
          <a:prstGeom prst="rect">
            <a:avLst/>
          </a:prstGeom>
          <a:noFill/>
        </p:spPr>
        <p:txBody>
          <a:bodyPr wrap="none" rtlCol="0">
            <a:spAutoFit/>
          </a:bodyPr>
          <a:lstStyle/>
          <a:p>
            <a:r>
              <a:rPr lang="en-US" dirty="0" smtClean="0">
                <a:latin typeface="Cambria" panose="02040503050406030204" pitchFamily="18" charset="0"/>
              </a:rPr>
              <a:t> [</a:t>
            </a:r>
            <a:r>
              <a:rPr lang="en-US" dirty="0" err="1" smtClean="0">
                <a:latin typeface="Cambria" panose="02040503050406030204" pitchFamily="18" charset="0"/>
              </a:rPr>
              <a:t>Shlafman</a:t>
            </a:r>
            <a:r>
              <a:rPr lang="en-US" dirty="0" smtClean="0">
                <a:latin typeface="Cambria" panose="02040503050406030204" pitchFamily="18" charset="0"/>
              </a:rPr>
              <a:t> et al., CGF`02]</a:t>
            </a:r>
            <a:endParaRPr lang="en-US" dirty="0">
              <a:latin typeface="Cambria" panose="02040503050406030204" pitchFamily="18" charset="0"/>
            </a:endParaRPr>
          </a:p>
        </p:txBody>
      </p:sp>
      <p:sp>
        <p:nvSpPr>
          <p:cNvPr id="27" name="Rectangle 26"/>
          <p:cNvSpPr/>
          <p:nvPr/>
        </p:nvSpPr>
        <p:spPr>
          <a:xfrm>
            <a:off x="1449517" y="3775414"/>
            <a:ext cx="1279517"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Morphing</a:t>
            </a:r>
            <a:endParaRPr lang="en-US" sz="2000" dirty="0">
              <a:solidFill>
                <a:srgbClr val="00B050"/>
              </a:solidFill>
              <a:latin typeface="MV Boli" panose="02000500030200090000" pitchFamily="2" charset="0"/>
              <a:cs typeface="MV Boli" panose="02000500030200090000" pitchFamily="2"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17" y="4149079"/>
            <a:ext cx="4882087" cy="1656185"/>
          </a:xfrm>
          <a:prstGeom prst="rect">
            <a:avLst/>
          </a:prstGeom>
          <a:effectLst>
            <a:outerShdw blurRad="50800" dist="38100" algn="l" rotWithShape="0">
              <a:prstClr val="black">
                <a:alpha val="40000"/>
              </a:prstClr>
            </a:outerShdw>
          </a:effectLst>
        </p:spPr>
      </p:pic>
      <p:sp>
        <p:nvSpPr>
          <p:cNvPr id="29" name="TextBox 28"/>
          <p:cNvSpPr txBox="1"/>
          <p:nvPr/>
        </p:nvSpPr>
        <p:spPr>
          <a:xfrm>
            <a:off x="5553694" y="5805264"/>
            <a:ext cx="2227533" cy="369332"/>
          </a:xfrm>
          <a:prstGeom prst="rect">
            <a:avLst/>
          </a:prstGeom>
          <a:noFill/>
        </p:spPr>
        <p:txBody>
          <a:bodyPr wrap="none" rtlCol="0">
            <a:spAutoFit/>
          </a:bodyPr>
          <a:lstStyle/>
          <a:p>
            <a:r>
              <a:rPr lang="en-US" dirty="0" smtClean="0">
                <a:latin typeface="Cambria" panose="02040503050406030204" pitchFamily="18" charset="0"/>
              </a:rPr>
              <a:t> </a:t>
            </a:r>
            <a:r>
              <a:rPr lang="en-US" dirty="0">
                <a:latin typeface="Cambria" panose="02040503050406030204" pitchFamily="18" charset="0"/>
              </a:rPr>
              <a:t>[</a:t>
            </a:r>
            <a:r>
              <a:rPr lang="en-US" dirty="0" smtClean="0">
                <a:latin typeface="Cambria" panose="02040503050406030204" pitchFamily="18" charset="0"/>
              </a:rPr>
              <a:t>Feng et al., TOG`11]</a:t>
            </a:r>
            <a:endParaRPr lang="en-US" dirty="0">
              <a:latin typeface="Cambria" panose="02040503050406030204" pitchFamily="18" charset="0"/>
            </a:endParaRPr>
          </a:p>
        </p:txBody>
      </p:sp>
      <p:sp>
        <p:nvSpPr>
          <p:cNvPr id="30" name="Rectangle 29"/>
          <p:cNvSpPr/>
          <p:nvPr/>
        </p:nvSpPr>
        <p:spPr>
          <a:xfrm>
            <a:off x="5544396" y="3815721"/>
            <a:ext cx="2246128"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Geometry Images</a:t>
            </a:r>
            <a:endParaRPr lang="en-US" sz="2000" dirty="0">
              <a:solidFill>
                <a:srgbClr val="00B050"/>
              </a:solidFill>
              <a:latin typeface="MV Boli" panose="02000500030200090000" pitchFamily="2" charset="0"/>
              <a:cs typeface="MV Boli" panose="02000500030200090000" pitchFamily="2" charset="0"/>
            </a:endParaRPr>
          </a:p>
        </p:txBody>
      </p:sp>
      <p:sp>
        <p:nvSpPr>
          <p:cNvPr id="5" name="Footer Placeholder 4"/>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Tree>
    <p:extLst>
      <p:ext uri="{BB962C8B-B14F-4D97-AF65-F5344CB8AC3E}">
        <p14:creationId xmlns:p14="http://schemas.microsoft.com/office/powerpoint/2010/main" val="3401544746"/>
      </p:ext>
    </p:extLst>
  </p:cSld>
  <p:clrMapOvr>
    <a:masterClrMapping/>
  </p:clrMapOvr>
  <p:transition spd="slow" advClick="0">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Prior Art: Global Segmentation Methods</a:t>
            </a:r>
            <a:endParaRPr lang="en-US" dirty="0">
              <a:latin typeface="Cambria" panose="02040503050406030204" pitchFamily="18" charset="0"/>
            </a:endParaRPr>
          </a:p>
        </p:txBody>
      </p:sp>
      <p:sp>
        <p:nvSpPr>
          <p:cNvPr id="3" name="Content Placeholder 2"/>
          <p:cNvSpPr>
            <a:spLocks noGrp="1"/>
          </p:cNvSpPr>
          <p:nvPr>
            <p:ph sz="quarter" idx="1"/>
          </p:nvPr>
        </p:nvSpPr>
        <p:spPr>
          <a:xfrm>
            <a:off x="530954" y="1772816"/>
            <a:ext cx="2962672" cy="3145904"/>
          </a:xfrm>
        </p:spPr>
        <p:txBody>
          <a:bodyPr/>
          <a:lstStyle/>
          <a:p>
            <a:pPr algn="ctr"/>
            <a:r>
              <a:rPr lang="en-US" dirty="0" smtClean="0">
                <a:latin typeface="Cambria" panose="02040503050406030204" pitchFamily="18" charset="0"/>
              </a:rPr>
              <a:t>Feature Space</a:t>
            </a:r>
            <a:endParaRPr lang="en-US" dirty="0">
              <a:latin typeface="Cambria" panose="02040503050406030204" pitchFamily="18" charset="0"/>
            </a:endParaRPr>
          </a:p>
        </p:txBody>
      </p:sp>
      <p:sp>
        <p:nvSpPr>
          <p:cNvPr id="4" name="Slide Number Placeholder 3"/>
          <p:cNvSpPr>
            <a:spLocks noGrp="1"/>
          </p:cNvSpPr>
          <p:nvPr>
            <p:ph type="sldNum" sz="quarter" idx="4"/>
          </p:nvPr>
        </p:nvSpPr>
        <p:spPr/>
        <p:txBody>
          <a:bodyPr/>
          <a:lstStyle/>
          <a:p>
            <a:fld id="{82F7041B-D599-4C73-9EBD-C2AC1F606250}" type="slidenum">
              <a:rPr lang="en-US" smtClean="0"/>
              <a:t>8</a:t>
            </a:fld>
            <a:endParaRPr lang="en-US" dirty="0"/>
          </a:p>
        </p:txBody>
      </p:sp>
      <p:sp>
        <p:nvSpPr>
          <p:cNvPr id="5" name="Content Placeholder 2"/>
          <p:cNvSpPr txBox="1">
            <a:spLocks/>
          </p:cNvSpPr>
          <p:nvPr/>
        </p:nvSpPr>
        <p:spPr>
          <a:xfrm>
            <a:off x="5342749" y="1772816"/>
            <a:ext cx="3141267" cy="3145904"/>
          </a:xfrm>
          <a:prstGeom prst="rect">
            <a:avLst/>
          </a:prstGeom>
        </p:spPr>
        <p:txBody>
          <a:bodyPr vert="horz">
            <a:normAutofit/>
          </a:bodyPr>
          <a:lst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263525" indent="0" algn="l" rtl="0" eaLnBrk="1" latinLnBrk="0" hangingPunct="1">
              <a:spcBef>
                <a:spcPts val="400"/>
              </a:spcBef>
              <a:buClr>
                <a:schemeClr val="accent2">
                  <a:shade val="75000"/>
                </a:schemeClr>
              </a:buClr>
              <a:buSzPct val="70000"/>
              <a:buFontTx/>
              <a:buNone/>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a:r>
              <a:rPr lang="en-US" dirty="0" smtClean="0">
                <a:latin typeface="Cambria" panose="02040503050406030204" pitchFamily="18" charset="0"/>
              </a:rPr>
              <a:t>Clustering method</a:t>
            </a:r>
            <a:endParaRPr lang="en-US" dirty="0">
              <a:latin typeface="Cambria" panose="02040503050406030204" pitchFamily="18" charset="0"/>
            </a:endParaRPr>
          </a:p>
        </p:txBody>
      </p:sp>
      <p:sp>
        <p:nvSpPr>
          <p:cNvPr id="6" name="TextBox 5"/>
          <p:cNvSpPr txBox="1"/>
          <p:nvPr/>
        </p:nvSpPr>
        <p:spPr>
          <a:xfrm>
            <a:off x="35496" y="4963234"/>
            <a:ext cx="4314001" cy="369332"/>
          </a:xfrm>
          <a:prstGeom prst="rect">
            <a:avLst/>
          </a:prstGeom>
          <a:noFill/>
        </p:spPr>
        <p:txBody>
          <a:bodyPr wrap="none" rtlCol="0">
            <a:spAutoFit/>
          </a:bodyPr>
          <a:lstStyle/>
          <a:p>
            <a:pPr algn="ctr"/>
            <a:r>
              <a:rPr lang="en-US" dirty="0" smtClean="0">
                <a:latin typeface="Cambria" panose="02040503050406030204" pitchFamily="18" charset="0"/>
              </a:rPr>
              <a:t>[Euclidean, geodesic, angular distances,…]</a:t>
            </a:r>
          </a:p>
        </p:txBody>
      </p:sp>
      <p:sp>
        <p:nvSpPr>
          <p:cNvPr id="10" name="TextBox 9"/>
          <p:cNvSpPr txBox="1"/>
          <p:nvPr/>
        </p:nvSpPr>
        <p:spPr>
          <a:xfrm>
            <a:off x="5132349" y="4957634"/>
            <a:ext cx="3562065" cy="369332"/>
          </a:xfrm>
          <a:prstGeom prst="rect">
            <a:avLst/>
          </a:prstGeom>
          <a:noFill/>
        </p:spPr>
        <p:txBody>
          <a:bodyPr wrap="none" rtlCol="0">
            <a:spAutoFit/>
          </a:bodyPr>
          <a:lstStyle/>
          <a:p>
            <a:pPr algn="ctr"/>
            <a:r>
              <a:rPr lang="en-US" dirty="0" smtClean="0">
                <a:latin typeface="Cambria" panose="02040503050406030204" pitchFamily="18" charset="0"/>
              </a:rPr>
              <a:t>[</a:t>
            </a:r>
            <a:r>
              <a:rPr lang="en-US" dirty="0">
                <a:latin typeface="Cambria" panose="02040503050406030204" pitchFamily="18" charset="0"/>
              </a:rPr>
              <a:t>k-means, </a:t>
            </a:r>
            <a:r>
              <a:rPr lang="en-US" dirty="0" smtClean="0">
                <a:latin typeface="Cambria" panose="02040503050406030204" pitchFamily="18" charset="0"/>
              </a:rPr>
              <a:t>hierarchical</a:t>
            </a:r>
            <a:r>
              <a:rPr lang="en-US" dirty="0">
                <a:latin typeface="Cambria" panose="02040503050406030204" pitchFamily="18" charset="0"/>
              </a:rPr>
              <a:t>, </a:t>
            </a:r>
            <a:r>
              <a:rPr lang="en-US" dirty="0" smtClean="0">
                <a:latin typeface="Cambria" panose="02040503050406030204" pitchFamily="18" charset="0"/>
              </a:rPr>
              <a:t>spectral,…]</a:t>
            </a:r>
          </a:p>
        </p:txBody>
      </p:sp>
      <p:sp>
        <p:nvSpPr>
          <p:cNvPr id="11" name="Notched Right Arrow 10"/>
          <p:cNvSpPr/>
          <p:nvPr/>
        </p:nvSpPr>
        <p:spPr>
          <a:xfrm>
            <a:off x="4192486" y="3466556"/>
            <a:ext cx="720494" cy="484632"/>
          </a:xfrm>
          <a:prstGeom prst="notch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pic>
        <p:nvPicPr>
          <p:cNvPr id="7" name="horse-d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4963" t="3210" r="2305" b="5231"/>
          <a:stretch/>
        </p:blipFill>
        <p:spPr>
          <a:xfrm>
            <a:off x="448484" y="2420888"/>
            <a:ext cx="3403436" cy="2520280"/>
          </a:xfrm>
          <a:prstGeom prst="rect">
            <a:avLst/>
          </a:prstGeom>
          <a:ln>
            <a:noFill/>
          </a:ln>
          <a:effectLst>
            <a:outerShdw blurRad="190500" algn="tl" rotWithShape="0">
              <a:srgbClr val="000000">
                <a:alpha val="70000"/>
              </a:srgbClr>
            </a:outerShdw>
          </a:effectLst>
        </p:spPr>
      </p:pic>
      <p:pic>
        <p:nvPicPr>
          <p:cNvPr id="8" name="horse-se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3924" t="3210" r="1962" b="5231"/>
          <a:stretch/>
        </p:blipFill>
        <p:spPr>
          <a:xfrm>
            <a:off x="5222316" y="2420888"/>
            <a:ext cx="3454140" cy="25202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3967111"/>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60" fill="hold"/>
                                        <p:tgtEl>
                                          <p:spTgt spid="7"/>
                                        </p:tgtEl>
                                      </p:cBhvr>
                                    </p:cmd>
                                  </p:childTnLst>
                                </p:cTn>
                              </p:par>
                              <p:par>
                                <p:cTn id="7" presetID="1" presetClass="mediacall" presetSubtype="0" fill="hold" nodeType="withEffect">
                                  <p:stCondLst>
                                    <p:cond delay="0"/>
                                  </p:stCondLst>
                                  <p:childTnLst>
                                    <p:cmd type="call" cmd="playFrom(0.0)">
                                      <p:cBhvr>
                                        <p:cTn id="8" dur="6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video>
              <p:cMediaNode vol="80000">
                <p:cTn id="10" repeatCount="indefinite"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Prior Art: Limitations</a:t>
            </a:r>
            <a:endParaRPr lang="en-US" dirty="0">
              <a:latin typeface="Cambria" panose="02040503050406030204" pitchFamily="18" charset="0"/>
            </a:endParaRPr>
          </a:p>
        </p:txBody>
      </p:sp>
      <p:sp>
        <p:nvSpPr>
          <p:cNvPr id="4" name="Slide Number Placeholder 3"/>
          <p:cNvSpPr>
            <a:spLocks noGrp="1"/>
          </p:cNvSpPr>
          <p:nvPr>
            <p:ph type="sldNum" sz="quarter" idx="4"/>
          </p:nvPr>
        </p:nvSpPr>
        <p:spPr/>
        <p:txBody>
          <a:bodyPr/>
          <a:lstStyle/>
          <a:p>
            <a:fld id="{82F7041B-D599-4C73-9EBD-C2AC1F606250}" type="slidenum">
              <a:rPr lang="en-US" smtClean="0"/>
              <a:t>9</a:t>
            </a:fld>
            <a:endParaRPr lang="en-US" dirty="0"/>
          </a:p>
        </p:txBody>
      </p:sp>
      <p:sp>
        <p:nvSpPr>
          <p:cNvPr id="7" name="Content Placeholder 6"/>
          <p:cNvSpPr>
            <a:spLocks noGrp="1"/>
          </p:cNvSpPr>
          <p:nvPr>
            <p:ph sz="quarter" idx="1"/>
          </p:nvPr>
        </p:nvSpPr>
        <p:spPr>
          <a:xfrm>
            <a:off x="268617" y="1292355"/>
            <a:ext cx="8606765" cy="4728933"/>
          </a:xfrm>
        </p:spPr>
        <p:txBody>
          <a:bodyPr>
            <a:normAutofit/>
          </a:bodyPr>
          <a:lstStyle/>
          <a:p>
            <a:pPr marL="514350" indent="-514350">
              <a:buFont typeface="+mj-lt"/>
              <a:buAutoNum type="arabicPeriod"/>
            </a:pPr>
            <a:r>
              <a:rPr lang="en-US" dirty="0" smtClean="0">
                <a:solidFill>
                  <a:schemeClr val="tx1"/>
                </a:solidFill>
                <a:latin typeface="Cambria" panose="02040503050406030204" pitchFamily="18" charset="0"/>
              </a:rPr>
              <a:t>detect </a:t>
            </a:r>
            <a:r>
              <a:rPr lang="en-US" dirty="0">
                <a:solidFill>
                  <a:schemeClr val="tx1"/>
                </a:solidFill>
                <a:latin typeface="Cambria" panose="02040503050406030204" pitchFamily="18" charset="0"/>
              </a:rPr>
              <a:t>segments with mostly </a:t>
            </a:r>
            <a:r>
              <a:rPr lang="en-US" dirty="0" smtClean="0">
                <a:solidFill>
                  <a:schemeClr val="tx1"/>
                </a:solidFill>
                <a:latin typeface="Cambria" panose="02040503050406030204" pitchFamily="18" charset="0"/>
              </a:rPr>
              <a:t>[rigid] behavior</a:t>
            </a:r>
          </a:p>
          <a:p>
            <a:pPr marL="914400" lvl="1" indent="-514350"/>
            <a:r>
              <a:rPr lang="en-US" dirty="0" smtClean="0">
                <a:solidFill>
                  <a:schemeClr val="tx1">
                    <a:lumMod val="50000"/>
                    <a:lumOff val="50000"/>
                  </a:schemeClr>
                </a:solidFill>
                <a:latin typeface="Cambria" panose="02040503050406030204" pitchFamily="18" charset="0"/>
              </a:rPr>
              <a:t>creation of [irregular shapes]</a:t>
            </a:r>
          </a:p>
          <a:p>
            <a:pPr marL="514350" indent="-514350">
              <a:buFont typeface="+mj-lt"/>
              <a:buAutoNum type="arabicPeriod"/>
            </a:pPr>
            <a:r>
              <a:rPr lang="en-US" dirty="0" smtClean="0">
                <a:solidFill>
                  <a:schemeClr val="tx1"/>
                </a:solidFill>
                <a:latin typeface="Cambria" panose="02040503050406030204" pitchFamily="18" charset="0"/>
              </a:rPr>
              <a:t>fail </a:t>
            </a:r>
            <a:r>
              <a:rPr lang="en-US" dirty="0">
                <a:solidFill>
                  <a:schemeClr val="tx1"/>
                </a:solidFill>
                <a:latin typeface="Cambria" panose="02040503050406030204" pitchFamily="18" charset="0"/>
              </a:rPr>
              <a:t>when feature space is </a:t>
            </a:r>
            <a:r>
              <a:rPr lang="en-US" dirty="0" smtClean="0">
                <a:solidFill>
                  <a:schemeClr val="tx1"/>
                </a:solidFill>
                <a:latin typeface="Cambria" panose="02040503050406030204" pitchFamily="18" charset="0"/>
              </a:rPr>
              <a:t>[flat]</a:t>
            </a:r>
            <a:r>
              <a:rPr lang="en-US" b="1" dirty="0" smtClean="0">
                <a:solidFill>
                  <a:schemeClr val="tx1"/>
                </a:solidFill>
                <a:latin typeface="Cambria" panose="02040503050406030204" pitchFamily="18" charset="0"/>
              </a:rPr>
              <a:t> </a:t>
            </a:r>
            <a:r>
              <a:rPr lang="en-US" dirty="0" smtClean="0">
                <a:solidFill>
                  <a:schemeClr val="tx1"/>
                </a:solidFill>
                <a:latin typeface="Cambria" panose="02040503050406030204" pitchFamily="18" charset="0"/>
              </a:rPr>
              <a:t>or [anisotropic]</a:t>
            </a:r>
          </a:p>
          <a:p>
            <a:pPr marL="914400" lvl="1" indent="-514350"/>
            <a:r>
              <a:rPr lang="en-US" dirty="0" smtClean="0">
                <a:solidFill>
                  <a:schemeClr val="tx1">
                    <a:lumMod val="50000"/>
                    <a:lumOff val="50000"/>
                  </a:schemeClr>
                </a:solidFill>
                <a:latin typeface="Cambria" panose="02040503050406030204" pitchFamily="18" charset="0"/>
              </a:rPr>
              <a:t>[uniform clustering] - [one feature dominates the other]</a:t>
            </a:r>
          </a:p>
          <a:p>
            <a:pPr marL="514350" indent="-514350">
              <a:buFont typeface="+mj-lt"/>
              <a:buAutoNum type="arabicPeriod"/>
            </a:pPr>
            <a:r>
              <a:rPr lang="en-US" dirty="0" smtClean="0">
                <a:solidFill>
                  <a:schemeClr val="tx1"/>
                </a:solidFill>
                <a:latin typeface="Cambria" panose="02040503050406030204" pitchFamily="18" charset="0"/>
              </a:rPr>
              <a:t>work </a:t>
            </a:r>
            <a:r>
              <a:rPr lang="en-US" dirty="0">
                <a:solidFill>
                  <a:schemeClr val="tx1"/>
                </a:solidFill>
                <a:latin typeface="Cambria" panose="02040503050406030204" pitchFamily="18" charset="0"/>
              </a:rPr>
              <a:t>only with </a:t>
            </a:r>
            <a:r>
              <a:rPr lang="en-US" dirty="0" smtClean="0">
                <a:solidFill>
                  <a:schemeClr val="tx1"/>
                </a:solidFill>
                <a:latin typeface="Cambria" panose="02040503050406030204" pitchFamily="18" charset="0"/>
              </a:rPr>
              <a:t>[off-line] animations</a:t>
            </a:r>
          </a:p>
          <a:p>
            <a:pPr marL="914400" lvl="1" indent="-514350"/>
            <a:r>
              <a:rPr lang="en-US" dirty="0" smtClean="0">
                <a:solidFill>
                  <a:schemeClr val="tx1">
                    <a:lumMod val="50000"/>
                    <a:lumOff val="50000"/>
                  </a:schemeClr>
                </a:solidFill>
                <a:latin typeface="Cambria" panose="02040503050406030204" pitchFamily="18" charset="0"/>
              </a:rPr>
              <a:t>[extend] or [edit] original animation</a:t>
            </a:r>
            <a:endParaRPr lang="en-US" dirty="0">
              <a:solidFill>
                <a:schemeClr val="tx1">
                  <a:lumMod val="50000"/>
                  <a:lumOff val="50000"/>
                </a:schemeClr>
              </a:solidFill>
              <a:latin typeface="Cambria" panose="02040503050406030204" pitchFamily="18" charset="0"/>
            </a:endParaRPr>
          </a:p>
          <a:p>
            <a:pPr marL="514350" indent="-514350">
              <a:buFont typeface="+mj-lt"/>
              <a:buAutoNum type="arabicPeriod"/>
            </a:pPr>
            <a:r>
              <a:rPr lang="en-US" dirty="0" smtClean="0">
                <a:solidFill>
                  <a:schemeClr val="tx1"/>
                </a:solidFill>
                <a:latin typeface="Cambria" panose="02040503050406030204" pitchFamily="18" charset="0"/>
              </a:rPr>
              <a:t>cannot </a:t>
            </a:r>
            <a:r>
              <a:rPr lang="en-US" dirty="0">
                <a:solidFill>
                  <a:schemeClr val="tx1"/>
                </a:solidFill>
                <a:latin typeface="Cambria" panose="02040503050406030204" pitchFamily="18" charset="0"/>
              </a:rPr>
              <a:t>offer </a:t>
            </a:r>
            <a:r>
              <a:rPr lang="en-US" dirty="0" smtClean="0">
                <a:solidFill>
                  <a:schemeClr val="tx1"/>
                </a:solidFill>
                <a:latin typeface="Cambria" panose="02040503050406030204" pitchFamily="18" charset="0"/>
              </a:rPr>
              <a:t>smooth [multi-resolution] segmentations</a:t>
            </a:r>
          </a:p>
          <a:p>
            <a:pPr marL="914400" lvl="1" indent="-514350"/>
            <a:r>
              <a:rPr lang="en-US" dirty="0" smtClean="0">
                <a:solidFill>
                  <a:schemeClr val="tx1">
                    <a:lumMod val="50000"/>
                    <a:lumOff val="50000"/>
                  </a:schemeClr>
                </a:solidFill>
                <a:latin typeface="Cambria" panose="02040503050406030204" pitchFamily="18" charset="0"/>
              </a:rPr>
              <a:t>[re-computation] is needed</a:t>
            </a:r>
          </a:p>
          <a:p>
            <a:pPr marL="514350" indent="-514350">
              <a:buFont typeface="+mj-lt"/>
              <a:buAutoNum type="arabicPeriod"/>
            </a:pPr>
            <a:r>
              <a:rPr lang="en-US" dirty="0" smtClean="0">
                <a:solidFill>
                  <a:schemeClr val="tx1"/>
                </a:solidFill>
                <a:latin typeface="Cambria" panose="02040503050406030204" pitchFamily="18" charset="0"/>
              </a:rPr>
              <a:t>cannot support [variable] segmentations</a:t>
            </a:r>
            <a:endParaRPr lang="el-GR" dirty="0" smtClean="0">
              <a:solidFill>
                <a:schemeClr val="tx1"/>
              </a:solidFill>
              <a:latin typeface="Cambria" panose="02040503050406030204" pitchFamily="18" charset="0"/>
            </a:endParaRPr>
          </a:p>
          <a:p>
            <a:pPr marL="914400" lvl="1" indent="-514350"/>
            <a:r>
              <a:rPr lang="en-US" dirty="0" smtClean="0">
                <a:solidFill>
                  <a:schemeClr val="tx1">
                    <a:lumMod val="50000"/>
                    <a:lumOff val="50000"/>
                  </a:schemeClr>
                </a:solidFill>
                <a:latin typeface="Cambria" panose="02040503050406030204" pitchFamily="18" charset="0"/>
              </a:rPr>
              <a:t>[detect motion changes]</a:t>
            </a:r>
            <a:endParaRPr lang="en-US" dirty="0" smtClean="0">
              <a:solidFill>
                <a:schemeClr val="tx1"/>
              </a:solidFill>
              <a:latin typeface="Cambria" panose="02040503050406030204" pitchFamily="18" charset="0"/>
            </a:endParaRPr>
          </a:p>
          <a:p>
            <a:endParaRPr lang="en-US" dirty="0" smtClean="0">
              <a:solidFill>
                <a:schemeClr val="tx1"/>
              </a:solidFill>
              <a:latin typeface="Cambria" panose="02040503050406030204" pitchFamily="18" charset="0"/>
            </a:endParaRPr>
          </a:p>
        </p:txBody>
      </p:sp>
      <p:sp>
        <p:nvSpPr>
          <p:cNvPr id="9" name="Footer Placeholder 8"/>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Tree>
    <p:extLst>
      <p:ext uri="{BB962C8B-B14F-4D97-AF65-F5344CB8AC3E}">
        <p14:creationId xmlns:p14="http://schemas.microsoft.com/office/powerpoint/2010/main" val="1974729305"/>
      </p:ext>
    </p:extLst>
  </p:cSld>
  <p:clrMapOvr>
    <a:masterClrMapping/>
  </p:clrMapOvr>
  <p:transition advClick="0">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e">
  <a:themeElements>
    <a:clrScheme name="EG2014">
      <a:dk1>
        <a:sysClr val="windowText" lastClr="000000"/>
      </a:dk1>
      <a:lt1>
        <a:sysClr val="window" lastClr="FFFFFF"/>
      </a:lt1>
      <a:dk2>
        <a:srgbClr val="3F3F3F"/>
      </a:dk2>
      <a:lt2>
        <a:srgbClr val="D8D8D8"/>
      </a:lt2>
      <a:accent1>
        <a:srgbClr val="0070C0"/>
      </a:accent1>
      <a:accent2>
        <a:srgbClr val="00B0F0"/>
      </a:accent2>
      <a:accent3>
        <a:srgbClr val="00B050"/>
      </a:accent3>
      <a:accent4>
        <a:srgbClr val="FFFF00"/>
      </a:accent4>
      <a:accent5>
        <a:srgbClr val="FF0000"/>
      </a:accent5>
      <a:accent6>
        <a:srgbClr val="C00000"/>
      </a:accent6>
      <a:hlink>
        <a:srgbClr val="000000"/>
      </a:hlink>
      <a:folHlink>
        <a:srgbClr val="000000"/>
      </a:folHlink>
    </a:clrScheme>
    <a:fontScheme name="Origine">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0</TotalTime>
  <Words>2425</Words>
  <Application>Microsoft Office PowerPoint</Application>
  <PresentationFormat>On-screen Show (4:3)</PresentationFormat>
  <Paragraphs>380</Paragraphs>
  <Slides>33</Slides>
  <Notes>7</Notes>
  <HiddenSlides>0</HiddenSlides>
  <MMClips>28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Arial Black</vt:lpstr>
      <vt:lpstr>Calibri</vt:lpstr>
      <vt:lpstr>Cambria</vt:lpstr>
      <vt:lpstr>Cambria Math</vt:lpstr>
      <vt:lpstr>Gill Sans MT</vt:lpstr>
      <vt:lpstr>MV Boli</vt:lpstr>
      <vt:lpstr>Times New Roman</vt:lpstr>
      <vt:lpstr>Wingdings</vt:lpstr>
      <vt:lpstr>Wingdings 3</vt:lpstr>
      <vt:lpstr>Origine</vt:lpstr>
      <vt:lpstr>Eurographics 2014 – Strasbourg – France</vt:lpstr>
      <vt:lpstr>Pose Partitioning for Multi-resolution Segmentation of Arbitrary Mesh Animations</vt:lpstr>
      <vt:lpstr>Segmentation Problem</vt:lpstr>
      <vt:lpstr>Mesh Animation</vt:lpstr>
      <vt:lpstr>Production of Mesh Animations</vt:lpstr>
      <vt:lpstr>Why segmenting animated meshes?</vt:lpstr>
      <vt:lpstr>Why segmenting animated meshes?</vt:lpstr>
      <vt:lpstr>Prior Art: Global Segmentation Methods</vt:lpstr>
      <vt:lpstr>Prior Art: Limitations</vt:lpstr>
      <vt:lpstr>Framework Overview</vt:lpstr>
      <vt:lpstr>(1,2) Per-pose Partitioning</vt:lpstr>
      <vt:lpstr>(1,2) Per-pose Partitioning</vt:lpstr>
      <vt:lpstr>(3) Pose Partitioning-aware OS</vt:lpstr>
      <vt:lpstr>(4) Progressive Decimation of OS</vt:lpstr>
      <vt:lpstr>(4) Progressive Decimation of OS</vt:lpstr>
      <vt:lpstr>Applications I</vt:lpstr>
      <vt:lpstr>Applications II</vt:lpstr>
      <vt:lpstr>Applications III</vt:lpstr>
      <vt:lpstr>Applications IV</vt:lpstr>
      <vt:lpstr>Applications V</vt:lpstr>
      <vt:lpstr>Experimental Study I</vt:lpstr>
      <vt:lpstr>Experimental Study II</vt:lpstr>
      <vt:lpstr>Experimental Study II</vt:lpstr>
      <vt:lpstr>Experimental Study III</vt:lpstr>
      <vt:lpstr>Experimental Study III</vt:lpstr>
      <vt:lpstr>Experimental Study IV</vt:lpstr>
      <vt:lpstr>Experimental Study IV</vt:lpstr>
      <vt:lpstr>Limitations</vt:lpstr>
      <vt:lpstr>Limitations</vt:lpstr>
      <vt:lpstr>Limitations</vt:lpstr>
      <vt:lpstr>Conclusions &amp; Future Work </vt:lpstr>
      <vt:lpstr>Conclusions &amp; Future Work </vt:lpstr>
      <vt:lpstr>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2014-02-24T21:45:45Z</dcterms:created>
  <dcterms:modified xsi:type="dcterms:W3CDTF">2014-04-02T17:28:45Z</dcterms:modified>
</cp:coreProperties>
</file>