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5" r:id="rId10"/>
    <p:sldId id="274" r:id="rId11"/>
    <p:sldId id="261" r:id="rId12"/>
    <p:sldId id="281" r:id="rId13"/>
    <p:sldId id="276" r:id="rId14"/>
    <p:sldId id="262" r:id="rId15"/>
    <p:sldId id="277" r:id="rId16"/>
    <p:sldId id="263" r:id="rId17"/>
    <p:sldId id="279" r:id="rId18"/>
    <p:sldId id="280" r:id="rId19"/>
    <p:sldId id="278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a moutafidou" initials="am" lastIdx="1" clrIdx="0">
    <p:extLst>
      <p:ext uri="{19B8F6BF-5375-455C-9EA6-DF929625EA0E}">
        <p15:presenceInfo xmlns:p15="http://schemas.microsoft.com/office/powerpoint/2012/main" userId="ba26865101e1c8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7" autoAdjust="0"/>
  </p:normalViewPr>
  <p:slideViewPr>
    <p:cSldViewPr snapToGrid="0">
      <p:cViewPr varScale="1">
        <p:scale>
          <a:sx n="96" d="100"/>
          <a:sy n="9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6T13:38:11.87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06B08-3F1C-4E46-B92B-BCA27ACDEEE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8ACA8CF-6691-4E63-B31E-288053306650}">
      <dgm:prSet phldrT="[Text]"/>
      <dgm:spPr/>
      <dgm:t>
        <a:bodyPr/>
        <a:lstStyle/>
        <a:p>
          <a:r>
            <a:rPr lang="en-US" dirty="0"/>
            <a:t>Outer surface reconstruction</a:t>
          </a:r>
        </a:p>
      </dgm:t>
    </dgm:pt>
    <dgm:pt modelId="{9E058F44-699D-4086-88A7-33C85E42F3DC}" type="parTrans" cxnId="{E4ED2BA5-E60E-4ECE-A828-533D5E0B6A35}">
      <dgm:prSet/>
      <dgm:spPr/>
      <dgm:t>
        <a:bodyPr/>
        <a:lstStyle/>
        <a:p>
          <a:endParaRPr lang="en-US"/>
        </a:p>
      </dgm:t>
    </dgm:pt>
    <dgm:pt modelId="{B2F2B654-3A67-419E-BA97-0F4F94956788}" type="sibTrans" cxnId="{E4ED2BA5-E60E-4ECE-A828-533D5E0B6A35}">
      <dgm:prSet/>
      <dgm:spPr/>
      <dgm:t>
        <a:bodyPr/>
        <a:lstStyle/>
        <a:p>
          <a:endParaRPr lang="en-US"/>
        </a:p>
      </dgm:t>
    </dgm:pt>
    <dgm:pt modelId="{C92C22CD-6817-4C1D-99CB-A3E21C324C1F}">
      <dgm:prSet phldrT="[Text]"/>
      <dgm:spPr/>
      <dgm:t>
        <a:bodyPr/>
        <a:lstStyle/>
        <a:p>
          <a:r>
            <a:rPr lang="en-US" dirty="0"/>
            <a:t>Photogrammetry, Laser scanner</a:t>
          </a:r>
        </a:p>
      </dgm:t>
    </dgm:pt>
    <dgm:pt modelId="{E09480AA-3A72-4EDC-91BC-EED6E741ECF5}" type="parTrans" cxnId="{9A245F77-90B6-46AB-81E4-8BE32464768E}">
      <dgm:prSet/>
      <dgm:spPr/>
      <dgm:t>
        <a:bodyPr/>
        <a:lstStyle/>
        <a:p>
          <a:endParaRPr lang="en-US"/>
        </a:p>
      </dgm:t>
    </dgm:pt>
    <dgm:pt modelId="{1DB6DA62-F374-4919-B15F-ECCE1735EE8E}" type="sibTrans" cxnId="{9A245F77-90B6-46AB-81E4-8BE32464768E}">
      <dgm:prSet/>
      <dgm:spPr/>
      <dgm:t>
        <a:bodyPr/>
        <a:lstStyle/>
        <a:p>
          <a:endParaRPr lang="en-US"/>
        </a:p>
      </dgm:t>
    </dgm:pt>
    <dgm:pt modelId="{55851D14-64F7-4324-9563-F46CA7DF32F0}">
      <dgm:prSet phldrT="[Text]"/>
      <dgm:spPr/>
      <dgm:t>
        <a:bodyPr/>
        <a:lstStyle/>
        <a:p>
          <a:r>
            <a:rPr lang="en-US" dirty="0"/>
            <a:t>High resolution mesh</a:t>
          </a:r>
        </a:p>
      </dgm:t>
    </dgm:pt>
    <dgm:pt modelId="{6B3E2662-60CC-4F23-BB78-77CC8303FBAD}" type="parTrans" cxnId="{C6B8E783-53D0-4A91-BDA1-D7BE24ACADA7}">
      <dgm:prSet/>
      <dgm:spPr/>
      <dgm:t>
        <a:bodyPr/>
        <a:lstStyle/>
        <a:p>
          <a:endParaRPr lang="en-US"/>
        </a:p>
      </dgm:t>
    </dgm:pt>
    <dgm:pt modelId="{E5E49840-E134-4F57-B047-38C0D78D2BF8}" type="sibTrans" cxnId="{C6B8E783-53D0-4A91-BDA1-D7BE24ACADA7}">
      <dgm:prSet/>
      <dgm:spPr/>
      <dgm:t>
        <a:bodyPr/>
        <a:lstStyle/>
        <a:p>
          <a:endParaRPr lang="en-US"/>
        </a:p>
      </dgm:t>
    </dgm:pt>
    <dgm:pt modelId="{DAF06995-22F1-45EC-A27F-11461E5DD5CB}" type="pres">
      <dgm:prSet presAssocID="{4D006B08-3F1C-4E46-B92B-BCA27ACDEEE7}" presName="Name0" presStyleCnt="0">
        <dgm:presLayoutVars>
          <dgm:dir/>
          <dgm:resizeHandles val="exact"/>
        </dgm:presLayoutVars>
      </dgm:prSet>
      <dgm:spPr/>
    </dgm:pt>
    <dgm:pt modelId="{E868B0A0-75AA-42DB-935A-1FD9594D5593}" type="pres">
      <dgm:prSet presAssocID="{28ACA8CF-6691-4E63-B31E-288053306650}" presName="node" presStyleLbl="node1" presStyleIdx="0" presStyleCnt="3">
        <dgm:presLayoutVars>
          <dgm:bulletEnabled val="1"/>
        </dgm:presLayoutVars>
      </dgm:prSet>
      <dgm:spPr/>
    </dgm:pt>
    <dgm:pt modelId="{5461830D-FDF3-43A8-93B0-601B21720F92}" type="pres">
      <dgm:prSet presAssocID="{B2F2B654-3A67-419E-BA97-0F4F94956788}" presName="sibTrans" presStyleLbl="sibTrans2D1" presStyleIdx="0" presStyleCnt="2"/>
      <dgm:spPr/>
    </dgm:pt>
    <dgm:pt modelId="{F3EC4CD2-0E9A-457A-BD59-DE0AAC19C3C7}" type="pres">
      <dgm:prSet presAssocID="{B2F2B654-3A67-419E-BA97-0F4F94956788}" presName="connectorText" presStyleLbl="sibTrans2D1" presStyleIdx="0" presStyleCnt="2"/>
      <dgm:spPr/>
    </dgm:pt>
    <dgm:pt modelId="{54681BFC-0C38-4AC5-83E0-F63F6A45DB2A}" type="pres">
      <dgm:prSet presAssocID="{C92C22CD-6817-4C1D-99CB-A3E21C324C1F}" presName="node" presStyleLbl="node1" presStyleIdx="1" presStyleCnt="3">
        <dgm:presLayoutVars>
          <dgm:bulletEnabled val="1"/>
        </dgm:presLayoutVars>
      </dgm:prSet>
      <dgm:spPr/>
    </dgm:pt>
    <dgm:pt modelId="{FE03CAB0-1FDE-492E-8D8A-54D786E6A21C}" type="pres">
      <dgm:prSet presAssocID="{1DB6DA62-F374-4919-B15F-ECCE1735EE8E}" presName="sibTrans" presStyleLbl="sibTrans2D1" presStyleIdx="1" presStyleCnt="2"/>
      <dgm:spPr/>
    </dgm:pt>
    <dgm:pt modelId="{FEA8CF8F-E1FD-46B8-AC9B-03F144C1C20D}" type="pres">
      <dgm:prSet presAssocID="{1DB6DA62-F374-4919-B15F-ECCE1735EE8E}" presName="connectorText" presStyleLbl="sibTrans2D1" presStyleIdx="1" presStyleCnt="2"/>
      <dgm:spPr/>
    </dgm:pt>
    <dgm:pt modelId="{CF4FB312-340F-44E7-AD43-FE9800B24393}" type="pres">
      <dgm:prSet presAssocID="{55851D14-64F7-4324-9563-F46CA7DF32F0}" presName="node" presStyleLbl="node1" presStyleIdx="2" presStyleCnt="3">
        <dgm:presLayoutVars>
          <dgm:bulletEnabled val="1"/>
        </dgm:presLayoutVars>
      </dgm:prSet>
      <dgm:spPr/>
    </dgm:pt>
  </dgm:ptLst>
  <dgm:cxnLst>
    <dgm:cxn modelId="{471E5D09-5E88-4A23-B37C-CBBA468ECA52}" type="presOf" srcId="{B2F2B654-3A67-419E-BA97-0F4F94956788}" destId="{5461830D-FDF3-43A8-93B0-601B21720F92}" srcOrd="0" destOrd="0" presId="urn:microsoft.com/office/officeart/2005/8/layout/process1"/>
    <dgm:cxn modelId="{4E9AB511-A6DD-40D6-8203-BC6EEDE38000}" type="presOf" srcId="{55851D14-64F7-4324-9563-F46CA7DF32F0}" destId="{CF4FB312-340F-44E7-AD43-FE9800B24393}" srcOrd="0" destOrd="0" presId="urn:microsoft.com/office/officeart/2005/8/layout/process1"/>
    <dgm:cxn modelId="{13CCC661-F471-4262-B82E-208A7DDE0FC4}" type="presOf" srcId="{C92C22CD-6817-4C1D-99CB-A3E21C324C1F}" destId="{54681BFC-0C38-4AC5-83E0-F63F6A45DB2A}" srcOrd="0" destOrd="0" presId="urn:microsoft.com/office/officeart/2005/8/layout/process1"/>
    <dgm:cxn modelId="{9A245F77-90B6-46AB-81E4-8BE32464768E}" srcId="{4D006B08-3F1C-4E46-B92B-BCA27ACDEEE7}" destId="{C92C22CD-6817-4C1D-99CB-A3E21C324C1F}" srcOrd="1" destOrd="0" parTransId="{E09480AA-3A72-4EDC-91BC-EED6E741ECF5}" sibTransId="{1DB6DA62-F374-4919-B15F-ECCE1735EE8E}"/>
    <dgm:cxn modelId="{5361697C-7EE4-4CAF-9D9D-2EAEAC4ADBA1}" type="presOf" srcId="{B2F2B654-3A67-419E-BA97-0F4F94956788}" destId="{F3EC4CD2-0E9A-457A-BD59-DE0AAC19C3C7}" srcOrd="1" destOrd="0" presId="urn:microsoft.com/office/officeart/2005/8/layout/process1"/>
    <dgm:cxn modelId="{C6B8E783-53D0-4A91-BDA1-D7BE24ACADA7}" srcId="{4D006B08-3F1C-4E46-B92B-BCA27ACDEEE7}" destId="{55851D14-64F7-4324-9563-F46CA7DF32F0}" srcOrd="2" destOrd="0" parTransId="{6B3E2662-60CC-4F23-BB78-77CC8303FBAD}" sibTransId="{E5E49840-E134-4F57-B047-38C0D78D2BF8}"/>
    <dgm:cxn modelId="{904CF394-4FFB-4F8C-A9C1-AFF791DB151B}" type="presOf" srcId="{1DB6DA62-F374-4919-B15F-ECCE1735EE8E}" destId="{FE03CAB0-1FDE-492E-8D8A-54D786E6A21C}" srcOrd="0" destOrd="0" presId="urn:microsoft.com/office/officeart/2005/8/layout/process1"/>
    <dgm:cxn modelId="{E4ED2BA5-E60E-4ECE-A828-533D5E0B6A35}" srcId="{4D006B08-3F1C-4E46-B92B-BCA27ACDEEE7}" destId="{28ACA8CF-6691-4E63-B31E-288053306650}" srcOrd="0" destOrd="0" parTransId="{9E058F44-699D-4086-88A7-33C85E42F3DC}" sibTransId="{B2F2B654-3A67-419E-BA97-0F4F94956788}"/>
    <dgm:cxn modelId="{53F6F1A8-44D4-46A9-B2AB-FC60C451A4C6}" type="presOf" srcId="{1DB6DA62-F374-4919-B15F-ECCE1735EE8E}" destId="{FEA8CF8F-E1FD-46B8-AC9B-03F144C1C20D}" srcOrd="1" destOrd="0" presId="urn:microsoft.com/office/officeart/2005/8/layout/process1"/>
    <dgm:cxn modelId="{39AA4ED2-BCEC-4777-B1C9-9FC4E606E2E7}" type="presOf" srcId="{28ACA8CF-6691-4E63-B31E-288053306650}" destId="{E868B0A0-75AA-42DB-935A-1FD9594D5593}" srcOrd="0" destOrd="0" presId="urn:microsoft.com/office/officeart/2005/8/layout/process1"/>
    <dgm:cxn modelId="{D92C21FE-8768-4182-945C-6786A53FA4A6}" type="presOf" srcId="{4D006B08-3F1C-4E46-B92B-BCA27ACDEEE7}" destId="{DAF06995-22F1-45EC-A27F-11461E5DD5CB}" srcOrd="0" destOrd="0" presId="urn:microsoft.com/office/officeart/2005/8/layout/process1"/>
    <dgm:cxn modelId="{6121F43E-6453-4BD9-A665-13EF7C098334}" type="presParOf" srcId="{DAF06995-22F1-45EC-A27F-11461E5DD5CB}" destId="{E868B0A0-75AA-42DB-935A-1FD9594D5593}" srcOrd="0" destOrd="0" presId="urn:microsoft.com/office/officeart/2005/8/layout/process1"/>
    <dgm:cxn modelId="{F7E00EE8-81B4-4B85-AEB8-D0322DC8E9E9}" type="presParOf" srcId="{DAF06995-22F1-45EC-A27F-11461E5DD5CB}" destId="{5461830D-FDF3-43A8-93B0-601B21720F92}" srcOrd="1" destOrd="0" presId="urn:microsoft.com/office/officeart/2005/8/layout/process1"/>
    <dgm:cxn modelId="{454A9383-E6EF-4974-BF20-D30344A3A74A}" type="presParOf" srcId="{5461830D-FDF3-43A8-93B0-601B21720F92}" destId="{F3EC4CD2-0E9A-457A-BD59-DE0AAC19C3C7}" srcOrd="0" destOrd="0" presId="urn:microsoft.com/office/officeart/2005/8/layout/process1"/>
    <dgm:cxn modelId="{6FD735EC-748F-44C1-AEE1-C6D4864671D6}" type="presParOf" srcId="{DAF06995-22F1-45EC-A27F-11461E5DD5CB}" destId="{54681BFC-0C38-4AC5-83E0-F63F6A45DB2A}" srcOrd="2" destOrd="0" presId="urn:microsoft.com/office/officeart/2005/8/layout/process1"/>
    <dgm:cxn modelId="{3C53E485-DEAD-418C-A1D4-E178B7935BF3}" type="presParOf" srcId="{DAF06995-22F1-45EC-A27F-11461E5DD5CB}" destId="{FE03CAB0-1FDE-492E-8D8A-54D786E6A21C}" srcOrd="3" destOrd="0" presId="urn:microsoft.com/office/officeart/2005/8/layout/process1"/>
    <dgm:cxn modelId="{36611CD7-84FA-4616-89F2-54CB9BA7526E}" type="presParOf" srcId="{FE03CAB0-1FDE-492E-8D8A-54D786E6A21C}" destId="{FEA8CF8F-E1FD-46B8-AC9B-03F144C1C20D}" srcOrd="0" destOrd="0" presId="urn:microsoft.com/office/officeart/2005/8/layout/process1"/>
    <dgm:cxn modelId="{B533EDF5-F3A4-44A0-A89C-927D546D46F2}" type="presParOf" srcId="{DAF06995-22F1-45EC-A27F-11461E5DD5CB}" destId="{CF4FB312-340F-44E7-AD43-FE9800B243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008D2-548E-4278-A79C-902A541C4C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5FECF-E9E3-44A7-9C68-FC1C18DEBBD9}">
      <dgm:prSet phldrT="[Text]"/>
      <dgm:spPr/>
      <dgm:t>
        <a:bodyPr/>
        <a:lstStyle/>
        <a:p>
          <a:r>
            <a:rPr lang="en-US" dirty="0"/>
            <a:t>Low resolution photogrammetry, laser scanner</a:t>
          </a:r>
        </a:p>
      </dgm:t>
    </dgm:pt>
    <dgm:pt modelId="{4EFF75DA-0EEB-4CC7-8B52-0C625F146C95}" type="parTrans" cxnId="{DC176E32-E51E-4D0B-A842-59B7EF6A3D28}">
      <dgm:prSet/>
      <dgm:spPr/>
      <dgm:t>
        <a:bodyPr/>
        <a:lstStyle/>
        <a:p>
          <a:endParaRPr lang="en-US"/>
        </a:p>
      </dgm:t>
    </dgm:pt>
    <dgm:pt modelId="{CC617D02-5545-4F8F-8850-DBE42A19F47A}" type="sibTrans" cxnId="{DC176E32-E51E-4D0B-A842-59B7EF6A3D28}">
      <dgm:prSet/>
      <dgm:spPr/>
      <dgm:t>
        <a:bodyPr/>
        <a:lstStyle/>
        <a:p>
          <a:endParaRPr lang="en-US"/>
        </a:p>
      </dgm:t>
    </dgm:pt>
    <dgm:pt modelId="{9E75D6CC-F160-4B42-9105-9AA6505277FA}">
      <dgm:prSet phldrT="[Text]"/>
      <dgm:spPr/>
      <dgm:t>
        <a:bodyPr/>
        <a:lstStyle/>
        <a:p>
          <a:r>
            <a:rPr lang="en-US" dirty="0"/>
            <a:t>High resolution micro-profilometry</a:t>
          </a:r>
        </a:p>
      </dgm:t>
    </dgm:pt>
    <dgm:pt modelId="{6A6D439D-5CB9-428A-9A8D-14C5A3935CA8}" type="parTrans" cxnId="{89ACCF43-0155-4BF9-A8B7-7743C6FDF123}">
      <dgm:prSet/>
      <dgm:spPr/>
      <dgm:t>
        <a:bodyPr/>
        <a:lstStyle/>
        <a:p>
          <a:endParaRPr lang="en-US"/>
        </a:p>
      </dgm:t>
    </dgm:pt>
    <dgm:pt modelId="{81157051-ECB1-4A16-8D56-6F1F8C666C34}" type="sibTrans" cxnId="{89ACCF43-0155-4BF9-A8B7-7743C6FDF123}">
      <dgm:prSet/>
      <dgm:spPr/>
      <dgm:t>
        <a:bodyPr/>
        <a:lstStyle/>
        <a:p>
          <a:endParaRPr lang="en-US"/>
        </a:p>
      </dgm:t>
    </dgm:pt>
    <dgm:pt modelId="{D2464830-0C68-4170-ADCC-9F913BCDC510}">
      <dgm:prSet phldrT="[Text]"/>
      <dgm:spPr/>
      <dgm:t>
        <a:bodyPr/>
        <a:lstStyle/>
        <a:p>
          <a:r>
            <a:rPr lang="en-US" dirty="0"/>
            <a:t>RTI for color</a:t>
          </a:r>
        </a:p>
      </dgm:t>
    </dgm:pt>
    <dgm:pt modelId="{B6D46934-7710-46BC-B8EF-4F28A60258EA}" type="parTrans" cxnId="{59051FA0-CAC3-4B60-B216-2713908A2FD9}">
      <dgm:prSet/>
      <dgm:spPr/>
      <dgm:t>
        <a:bodyPr/>
        <a:lstStyle/>
        <a:p>
          <a:endParaRPr lang="en-US"/>
        </a:p>
      </dgm:t>
    </dgm:pt>
    <dgm:pt modelId="{42938C29-9187-4195-A8D1-270F9CD07F44}" type="sibTrans" cxnId="{59051FA0-CAC3-4B60-B216-2713908A2FD9}">
      <dgm:prSet/>
      <dgm:spPr/>
      <dgm:t>
        <a:bodyPr/>
        <a:lstStyle/>
        <a:p>
          <a:endParaRPr lang="en-US"/>
        </a:p>
      </dgm:t>
    </dgm:pt>
    <dgm:pt modelId="{D43F64FE-764E-436E-9AF5-BE02525DFD9C}">
      <dgm:prSet phldrT="[Text]"/>
      <dgm:spPr/>
      <dgm:t>
        <a:bodyPr/>
        <a:lstStyle/>
        <a:p>
          <a:r>
            <a:rPr lang="en-US" dirty="0"/>
            <a:t>X-ray, ultrasound, ultraviolet for layers</a:t>
          </a:r>
        </a:p>
      </dgm:t>
    </dgm:pt>
    <dgm:pt modelId="{BBB6F498-0653-4A6D-AD76-D0DBD28302D6}" type="parTrans" cxnId="{D582CCDD-3E6A-4C9F-8773-A109B4631FD6}">
      <dgm:prSet/>
      <dgm:spPr/>
      <dgm:t>
        <a:bodyPr/>
        <a:lstStyle/>
        <a:p>
          <a:endParaRPr lang="en-US"/>
        </a:p>
      </dgm:t>
    </dgm:pt>
    <dgm:pt modelId="{B0ADE8C4-42D5-499D-B53E-78517B38E319}" type="sibTrans" cxnId="{D582CCDD-3E6A-4C9F-8773-A109B4631FD6}">
      <dgm:prSet/>
      <dgm:spPr/>
      <dgm:t>
        <a:bodyPr/>
        <a:lstStyle/>
        <a:p>
          <a:endParaRPr lang="en-US"/>
        </a:p>
      </dgm:t>
    </dgm:pt>
    <dgm:pt modelId="{338FAE6D-0D7F-4F1E-B24B-CCE1CC45B81B}" type="pres">
      <dgm:prSet presAssocID="{503008D2-548E-4278-A79C-902A541C4C04}" presName="Name0" presStyleCnt="0">
        <dgm:presLayoutVars>
          <dgm:chMax val="7"/>
          <dgm:chPref val="7"/>
          <dgm:dir/>
        </dgm:presLayoutVars>
      </dgm:prSet>
      <dgm:spPr/>
    </dgm:pt>
    <dgm:pt modelId="{3BB0B112-A744-4A7C-8A75-5B9EB045A7A5}" type="pres">
      <dgm:prSet presAssocID="{503008D2-548E-4278-A79C-902A541C4C04}" presName="Name1" presStyleCnt="0"/>
      <dgm:spPr/>
    </dgm:pt>
    <dgm:pt modelId="{8D4AC767-B193-4D61-92CC-2896036D9771}" type="pres">
      <dgm:prSet presAssocID="{503008D2-548E-4278-A79C-902A541C4C04}" presName="cycle" presStyleCnt="0"/>
      <dgm:spPr/>
    </dgm:pt>
    <dgm:pt modelId="{813691A0-8DE6-4558-99F7-BA642B2C75E5}" type="pres">
      <dgm:prSet presAssocID="{503008D2-548E-4278-A79C-902A541C4C04}" presName="srcNode" presStyleLbl="node1" presStyleIdx="0" presStyleCnt="4"/>
      <dgm:spPr/>
    </dgm:pt>
    <dgm:pt modelId="{2C8F45C1-9838-431B-A23D-7982D0862ECB}" type="pres">
      <dgm:prSet presAssocID="{503008D2-548E-4278-A79C-902A541C4C04}" presName="conn" presStyleLbl="parChTrans1D2" presStyleIdx="0" presStyleCnt="1"/>
      <dgm:spPr/>
    </dgm:pt>
    <dgm:pt modelId="{40605C61-E9FD-45B0-9198-348F843524EF}" type="pres">
      <dgm:prSet presAssocID="{503008D2-548E-4278-A79C-902A541C4C04}" presName="extraNode" presStyleLbl="node1" presStyleIdx="0" presStyleCnt="4"/>
      <dgm:spPr/>
    </dgm:pt>
    <dgm:pt modelId="{3C36D6B8-EB2B-4EB4-9693-E187E4568131}" type="pres">
      <dgm:prSet presAssocID="{503008D2-548E-4278-A79C-902A541C4C04}" presName="dstNode" presStyleLbl="node1" presStyleIdx="0" presStyleCnt="4"/>
      <dgm:spPr/>
    </dgm:pt>
    <dgm:pt modelId="{A1F8D98D-8146-4A1E-A274-42DB01B3045E}" type="pres">
      <dgm:prSet presAssocID="{4725FECF-E9E3-44A7-9C68-FC1C18DEBBD9}" presName="text_1" presStyleLbl="node1" presStyleIdx="0" presStyleCnt="4">
        <dgm:presLayoutVars>
          <dgm:bulletEnabled val="1"/>
        </dgm:presLayoutVars>
      </dgm:prSet>
      <dgm:spPr/>
    </dgm:pt>
    <dgm:pt modelId="{C038BAC7-7180-4DF6-894A-038E60E4BB8C}" type="pres">
      <dgm:prSet presAssocID="{4725FECF-E9E3-44A7-9C68-FC1C18DEBBD9}" presName="accent_1" presStyleCnt="0"/>
      <dgm:spPr/>
    </dgm:pt>
    <dgm:pt modelId="{FCCF4F90-8006-4D2F-A95E-43A7C487F45E}" type="pres">
      <dgm:prSet presAssocID="{4725FECF-E9E3-44A7-9C68-FC1C18DEBBD9}" presName="accentRepeatNode" presStyleLbl="solidFgAcc1" presStyleIdx="0" presStyleCnt="4"/>
      <dgm:spPr/>
    </dgm:pt>
    <dgm:pt modelId="{98A73B20-A755-4BEA-9F67-EE331FF002D7}" type="pres">
      <dgm:prSet presAssocID="{9E75D6CC-F160-4B42-9105-9AA6505277FA}" presName="text_2" presStyleLbl="node1" presStyleIdx="1" presStyleCnt="4">
        <dgm:presLayoutVars>
          <dgm:bulletEnabled val="1"/>
        </dgm:presLayoutVars>
      </dgm:prSet>
      <dgm:spPr/>
    </dgm:pt>
    <dgm:pt modelId="{C160AB94-385C-4599-8F24-A6A256C097C0}" type="pres">
      <dgm:prSet presAssocID="{9E75D6CC-F160-4B42-9105-9AA6505277FA}" presName="accent_2" presStyleCnt="0"/>
      <dgm:spPr/>
    </dgm:pt>
    <dgm:pt modelId="{05F94AF4-B246-4EB8-8175-7FE232EA66D1}" type="pres">
      <dgm:prSet presAssocID="{9E75D6CC-F160-4B42-9105-9AA6505277FA}" presName="accentRepeatNode" presStyleLbl="solidFgAcc1" presStyleIdx="1" presStyleCnt="4"/>
      <dgm:spPr/>
    </dgm:pt>
    <dgm:pt modelId="{EA397E8D-F610-4270-8B51-D2B39E47EBA7}" type="pres">
      <dgm:prSet presAssocID="{D2464830-0C68-4170-ADCC-9F913BCDC510}" presName="text_3" presStyleLbl="node1" presStyleIdx="2" presStyleCnt="4">
        <dgm:presLayoutVars>
          <dgm:bulletEnabled val="1"/>
        </dgm:presLayoutVars>
      </dgm:prSet>
      <dgm:spPr/>
    </dgm:pt>
    <dgm:pt modelId="{BE975D9F-A8C6-4B01-BA92-1184202845F3}" type="pres">
      <dgm:prSet presAssocID="{D2464830-0C68-4170-ADCC-9F913BCDC510}" presName="accent_3" presStyleCnt="0"/>
      <dgm:spPr/>
    </dgm:pt>
    <dgm:pt modelId="{9F7C5FDB-1051-4B9B-B7A1-E11FC1BC93AD}" type="pres">
      <dgm:prSet presAssocID="{D2464830-0C68-4170-ADCC-9F913BCDC510}" presName="accentRepeatNode" presStyleLbl="solidFgAcc1" presStyleIdx="2" presStyleCnt="4"/>
      <dgm:spPr/>
    </dgm:pt>
    <dgm:pt modelId="{57110703-75C1-43E2-B0D9-D20EE36E0DD3}" type="pres">
      <dgm:prSet presAssocID="{D43F64FE-764E-436E-9AF5-BE02525DFD9C}" presName="text_4" presStyleLbl="node1" presStyleIdx="3" presStyleCnt="4">
        <dgm:presLayoutVars>
          <dgm:bulletEnabled val="1"/>
        </dgm:presLayoutVars>
      </dgm:prSet>
      <dgm:spPr/>
    </dgm:pt>
    <dgm:pt modelId="{E461BD13-D11F-4F21-B026-8EBF0E2B913F}" type="pres">
      <dgm:prSet presAssocID="{D43F64FE-764E-436E-9AF5-BE02525DFD9C}" presName="accent_4" presStyleCnt="0"/>
      <dgm:spPr/>
    </dgm:pt>
    <dgm:pt modelId="{60FEC4A5-8F7C-41FC-834B-2061C12AFECD}" type="pres">
      <dgm:prSet presAssocID="{D43F64FE-764E-436E-9AF5-BE02525DFD9C}" presName="accentRepeatNode" presStyleLbl="solidFgAcc1" presStyleIdx="3" presStyleCnt="4"/>
      <dgm:spPr/>
    </dgm:pt>
  </dgm:ptLst>
  <dgm:cxnLst>
    <dgm:cxn modelId="{DC176E32-E51E-4D0B-A842-59B7EF6A3D28}" srcId="{503008D2-548E-4278-A79C-902A541C4C04}" destId="{4725FECF-E9E3-44A7-9C68-FC1C18DEBBD9}" srcOrd="0" destOrd="0" parTransId="{4EFF75DA-0EEB-4CC7-8B52-0C625F146C95}" sibTransId="{CC617D02-5545-4F8F-8850-DBE42A19F47A}"/>
    <dgm:cxn modelId="{64A42E3A-0B81-4E8C-A1D8-77E9153051DD}" type="presOf" srcId="{D2464830-0C68-4170-ADCC-9F913BCDC510}" destId="{EA397E8D-F610-4270-8B51-D2B39E47EBA7}" srcOrd="0" destOrd="0" presId="urn:microsoft.com/office/officeart/2008/layout/VerticalCurvedList"/>
    <dgm:cxn modelId="{D3017863-AA14-4C62-8B0F-9A59111281F3}" type="presOf" srcId="{4725FECF-E9E3-44A7-9C68-FC1C18DEBBD9}" destId="{A1F8D98D-8146-4A1E-A274-42DB01B3045E}" srcOrd="0" destOrd="0" presId="urn:microsoft.com/office/officeart/2008/layout/VerticalCurvedList"/>
    <dgm:cxn modelId="{89ACCF43-0155-4BF9-A8B7-7743C6FDF123}" srcId="{503008D2-548E-4278-A79C-902A541C4C04}" destId="{9E75D6CC-F160-4B42-9105-9AA6505277FA}" srcOrd="1" destOrd="0" parTransId="{6A6D439D-5CB9-428A-9A8D-14C5A3935CA8}" sibTransId="{81157051-ECB1-4A16-8D56-6F1F8C666C34}"/>
    <dgm:cxn modelId="{EADD3C6D-F7DC-4851-916C-61173A5B4A4D}" type="presOf" srcId="{503008D2-548E-4278-A79C-902A541C4C04}" destId="{338FAE6D-0D7F-4F1E-B24B-CCE1CC45B81B}" srcOrd="0" destOrd="0" presId="urn:microsoft.com/office/officeart/2008/layout/VerticalCurvedList"/>
    <dgm:cxn modelId="{59051FA0-CAC3-4B60-B216-2713908A2FD9}" srcId="{503008D2-548E-4278-A79C-902A541C4C04}" destId="{D2464830-0C68-4170-ADCC-9F913BCDC510}" srcOrd="2" destOrd="0" parTransId="{B6D46934-7710-46BC-B8EF-4F28A60258EA}" sibTransId="{42938C29-9187-4195-A8D1-270F9CD07F44}"/>
    <dgm:cxn modelId="{F6114EC7-5045-4D3B-9196-E0160BA3BB77}" type="presOf" srcId="{9E75D6CC-F160-4B42-9105-9AA6505277FA}" destId="{98A73B20-A755-4BEA-9F67-EE331FF002D7}" srcOrd="0" destOrd="0" presId="urn:microsoft.com/office/officeart/2008/layout/VerticalCurvedList"/>
    <dgm:cxn modelId="{D582CCDD-3E6A-4C9F-8773-A109B4631FD6}" srcId="{503008D2-548E-4278-A79C-902A541C4C04}" destId="{D43F64FE-764E-436E-9AF5-BE02525DFD9C}" srcOrd="3" destOrd="0" parTransId="{BBB6F498-0653-4A6D-AD76-D0DBD28302D6}" sibTransId="{B0ADE8C4-42D5-499D-B53E-78517B38E319}"/>
    <dgm:cxn modelId="{217AE6E9-BEDA-4883-89D7-7C521A84C959}" type="presOf" srcId="{D43F64FE-764E-436E-9AF5-BE02525DFD9C}" destId="{57110703-75C1-43E2-B0D9-D20EE36E0DD3}" srcOrd="0" destOrd="0" presId="urn:microsoft.com/office/officeart/2008/layout/VerticalCurvedList"/>
    <dgm:cxn modelId="{51F21FF4-BA8E-4A16-A49F-51298E8A474E}" type="presOf" srcId="{CC617D02-5545-4F8F-8850-DBE42A19F47A}" destId="{2C8F45C1-9838-431B-A23D-7982D0862ECB}" srcOrd="0" destOrd="0" presId="urn:microsoft.com/office/officeart/2008/layout/VerticalCurvedList"/>
    <dgm:cxn modelId="{1DCD7BD5-2B05-46F6-8700-A6978454EDB4}" type="presParOf" srcId="{338FAE6D-0D7F-4F1E-B24B-CCE1CC45B81B}" destId="{3BB0B112-A744-4A7C-8A75-5B9EB045A7A5}" srcOrd="0" destOrd="0" presId="urn:microsoft.com/office/officeart/2008/layout/VerticalCurvedList"/>
    <dgm:cxn modelId="{E564C31F-9D6B-42FA-9501-B3E8000AAF7C}" type="presParOf" srcId="{3BB0B112-A744-4A7C-8A75-5B9EB045A7A5}" destId="{8D4AC767-B193-4D61-92CC-2896036D9771}" srcOrd="0" destOrd="0" presId="urn:microsoft.com/office/officeart/2008/layout/VerticalCurvedList"/>
    <dgm:cxn modelId="{E6762262-0427-444D-876A-B0D44CDA6DDD}" type="presParOf" srcId="{8D4AC767-B193-4D61-92CC-2896036D9771}" destId="{813691A0-8DE6-4558-99F7-BA642B2C75E5}" srcOrd="0" destOrd="0" presId="urn:microsoft.com/office/officeart/2008/layout/VerticalCurvedList"/>
    <dgm:cxn modelId="{68B67778-F0C9-4023-9BBC-FAE6B2E0ACFA}" type="presParOf" srcId="{8D4AC767-B193-4D61-92CC-2896036D9771}" destId="{2C8F45C1-9838-431B-A23D-7982D0862ECB}" srcOrd="1" destOrd="0" presId="urn:microsoft.com/office/officeart/2008/layout/VerticalCurvedList"/>
    <dgm:cxn modelId="{FD4B49C3-82D6-4C43-948D-234E3B572EF9}" type="presParOf" srcId="{8D4AC767-B193-4D61-92CC-2896036D9771}" destId="{40605C61-E9FD-45B0-9198-348F843524EF}" srcOrd="2" destOrd="0" presId="urn:microsoft.com/office/officeart/2008/layout/VerticalCurvedList"/>
    <dgm:cxn modelId="{FA2A38D1-7750-4195-813E-955709B20A61}" type="presParOf" srcId="{8D4AC767-B193-4D61-92CC-2896036D9771}" destId="{3C36D6B8-EB2B-4EB4-9693-E187E4568131}" srcOrd="3" destOrd="0" presId="urn:microsoft.com/office/officeart/2008/layout/VerticalCurvedList"/>
    <dgm:cxn modelId="{8A77E3BF-12A1-450C-BC9B-46AD156E34D2}" type="presParOf" srcId="{3BB0B112-A744-4A7C-8A75-5B9EB045A7A5}" destId="{A1F8D98D-8146-4A1E-A274-42DB01B3045E}" srcOrd="1" destOrd="0" presId="urn:microsoft.com/office/officeart/2008/layout/VerticalCurvedList"/>
    <dgm:cxn modelId="{4DED6322-E240-4DD8-951B-5C5DAC47CBA5}" type="presParOf" srcId="{3BB0B112-A744-4A7C-8A75-5B9EB045A7A5}" destId="{C038BAC7-7180-4DF6-894A-038E60E4BB8C}" srcOrd="2" destOrd="0" presId="urn:microsoft.com/office/officeart/2008/layout/VerticalCurvedList"/>
    <dgm:cxn modelId="{0CC3F2F0-45F1-4C95-AA32-13C5DEBA42F4}" type="presParOf" srcId="{C038BAC7-7180-4DF6-894A-038E60E4BB8C}" destId="{FCCF4F90-8006-4D2F-A95E-43A7C487F45E}" srcOrd="0" destOrd="0" presId="urn:microsoft.com/office/officeart/2008/layout/VerticalCurvedList"/>
    <dgm:cxn modelId="{E97ED5FE-8171-496C-BD9D-78686740DC74}" type="presParOf" srcId="{3BB0B112-A744-4A7C-8A75-5B9EB045A7A5}" destId="{98A73B20-A755-4BEA-9F67-EE331FF002D7}" srcOrd="3" destOrd="0" presId="urn:microsoft.com/office/officeart/2008/layout/VerticalCurvedList"/>
    <dgm:cxn modelId="{06764B7F-F128-4782-B47C-FA697B8DDE66}" type="presParOf" srcId="{3BB0B112-A744-4A7C-8A75-5B9EB045A7A5}" destId="{C160AB94-385C-4599-8F24-A6A256C097C0}" srcOrd="4" destOrd="0" presId="urn:microsoft.com/office/officeart/2008/layout/VerticalCurvedList"/>
    <dgm:cxn modelId="{76783C74-6D37-43A5-AAF2-31A7F958F05F}" type="presParOf" srcId="{C160AB94-385C-4599-8F24-A6A256C097C0}" destId="{05F94AF4-B246-4EB8-8175-7FE232EA66D1}" srcOrd="0" destOrd="0" presId="urn:microsoft.com/office/officeart/2008/layout/VerticalCurvedList"/>
    <dgm:cxn modelId="{19695F97-571A-486E-B1FE-A845811A99C2}" type="presParOf" srcId="{3BB0B112-A744-4A7C-8A75-5B9EB045A7A5}" destId="{EA397E8D-F610-4270-8B51-D2B39E47EBA7}" srcOrd="5" destOrd="0" presId="urn:microsoft.com/office/officeart/2008/layout/VerticalCurvedList"/>
    <dgm:cxn modelId="{3FFC9238-E424-4BEA-8902-965D29475EE6}" type="presParOf" srcId="{3BB0B112-A744-4A7C-8A75-5B9EB045A7A5}" destId="{BE975D9F-A8C6-4B01-BA92-1184202845F3}" srcOrd="6" destOrd="0" presId="urn:microsoft.com/office/officeart/2008/layout/VerticalCurvedList"/>
    <dgm:cxn modelId="{AC7CD490-C77E-4B8F-90AE-D8CC46822FF3}" type="presParOf" srcId="{BE975D9F-A8C6-4B01-BA92-1184202845F3}" destId="{9F7C5FDB-1051-4B9B-B7A1-E11FC1BC93AD}" srcOrd="0" destOrd="0" presId="urn:microsoft.com/office/officeart/2008/layout/VerticalCurvedList"/>
    <dgm:cxn modelId="{3920C874-9882-4D20-A7DA-BF99522AAA0F}" type="presParOf" srcId="{3BB0B112-A744-4A7C-8A75-5B9EB045A7A5}" destId="{57110703-75C1-43E2-B0D9-D20EE36E0DD3}" srcOrd="7" destOrd="0" presId="urn:microsoft.com/office/officeart/2008/layout/VerticalCurvedList"/>
    <dgm:cxn modelId="{84CC613A-D99F-4BB1-8D98-DC682B86736F}" type="presParOf" srcId="{3BB0B112-A744-4A7C-8A75-5B9EB045A7A5}" destId="{E461BD13-D11F-4F21-B026-8EBF0E2B913F}" srcOrd="8" destOrd="0" presId="urn:microsoft.com/office/officeart/2008/layout/VerticalCurvedList"/>
    <dgm:cxn modelId="{120B243C-BE2F-45E5-B6AB-3984F6F5B603}" type="presParOf" srcId="{E461BD13-D11F-4F21-B026-8EBF0E2B913F}" destId="{60FEC4A5-8F7C-41FC-834B-2061C12AFE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957CE-575F-4A4D-AD92-BE29C86FB76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938F250-0B85-408C-A492-2B781D8D1FA2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Multiple material layer visualization</a:t>
          </a:r>
        </a:p>
      </dgm:t>
    </dgm:pt>
    <dgm:pt modelId="{9A4F9AE1-A5AC-464A-B8F5-6688D44430B7}" type="parTrans" cxnId="{CF6DC486-5C8B-42A7-BF04-FA21513B0A60}">
      <dgm:prSet/>
      <dgm:spPr/>
      <dgm:t>
        <a:bodyPr/>
        <a:lstStyle/>
        <a:p>
          <a:endParaRPr lang="en-US"/>
        </a:p>
      </dgm:t>
    </dgm:pt>
    <dgm:pt modelId="{A0D0A7C8-8F16-44AE-A618-8A5D855970E7}" type="sibTrans" cxnId="{CF6DC486-5C8B-42A7-BF04-FA21513B0A60}">
      <dgm:prSet/>
      <dgm:spPr/>
      <dgm:t>
        <a:bodyPr/>
        <a:lstStyle/>
        <a:p>
          <a:endParaRPr lang="en-US"/>
        </a:p>
      </dgm:t>
    </dgm:pt>
    <dgm:pt modelId="{B9A7BAB7-5003-4C50-BA0C-6AC3AE116B1D}" type="pres">
      <dgm:prSet presAssocID="{1B9957CE-575F-4A4D-AD92-BE29C86FB76D}" presName="Name0" presStyleCnt="0">
        <dgm:presLayoutVars>
          <dgm:dir/>
          <dgm:animLvl val="lvl"/>
          <dgm:resizeHandles val="exact"/>
        </dgm:presLayoutVars>
      </dgm:prSet>
      <dgm:spPr/>
    </dgm:pt>
    <dgm:pt modelId="{81D414FC-DAD5-4BF3-A0B7-4890C6CE81C5}" type="pres">
      <dgm:prSet presAssocID="{1B9957CE-575F-4A4D-AD92-BE29C86FB76D}" presName="dummy" presStyleCnt="0"/>
      <dgm:spPr/>
    </dgm:pt>
    <dgm:pt modelId="{86E885C0-F74F-4405-805F-71DF0B475AB5}" type="pres">
      <dgm:prSet presAssocID="{1B9957CE-575F-4A4D-AD92-BE29C86FB76D}" presName="linH" presStyleCnt="0"/>
      <dgm:spPr/>
    </dgm:pt>
    <dgm:pt modelId="{4D564A34-6051-4242-A1FF-CBCBD18D7037}" type="pres">
      <dgm:prSet presAssocID="{1B9957CE-575F-4A4D-AD92-BE29C86FB76D}" presName="padding1" presStyleCnt="0"/>
      <dgm:spPr/>
    </dgm:pt>
    <dgm:pt modelId="{55520243-06F5-4735-A958-9C4A46307CF8}" type="pres">
      <dgm:prSet presAssocID="{6938F250-0B85-408C-A492-2B781D8D1FA2}" presName="linV" presStyleCnt="0"/>
      <dgm:spPr/>
    </dgm:pt>
    <dgm:pt modelId="{799E4391-6B26-44C5-B6D0-34DA2D73842A}" type="pres">
      <dgm:prSet presAssocID="{6938F250-0B85-408C-A492-2B781D8D1FA2}" presName="spVertical1" presStyleCnt="0"/>
      <dgm:spPr/>
    </dgm:pt>
    <dgm:pt modelId="{C6305CB6-B965-4E75-8CE3-66701A86174A}" type="pres">
      <dgm:prSet presAssocID="{6938F250-0B85-408C-A492-2B781D8D1FA2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A7648B9-1812-4AD8-BC2F-C010EA85D68B}" type="pres">
      <dgm:prSet presAssocID="{6938F250-0B85-408C-A492-2B781D8D1FA2}" presName="spVertical2" presStyleCnt="0"/>
      <dgm:spPr/>
    </dgm:pt>
    <dgm:pt modelId="{3B6E0A8A-4A3D-4589-8955-A2079630D9A8}" type="pres">
      <dgm:prSet presAssocID="{6938F250-0B85-408C-A492-2B781D8D1FA2}" presName="spVertical3" presStyleCnt="0"/>
      <dgm:spPr/>
    </dgm:pt>
    <dgm:pt modelId="{A5C19D3C-4789-41CF-90B3-FDACF467A04B}" type="pres">
      <dgm:prSet presAssocID="{1B9957CE-575F-4A4D-AD92-BE29C86FB76D}" presName="padding2" presStyleCnt="0"/>
      <dgm:spPr/>
    </dgm:pt>
    <dgm:pt modelId="{A19D57D3-445F-47B1-A969-E91F479B30C4}" type="pres">
      <dgm:prSet presAssocID="{1B9957CE-575F-4A4D-AD92-BE29C86FB76D}" presName="negArrow" presStyleCnt="0"/>
      <dgm:spPr/>
    </dgm:pt>
    <dgm:pt modelId="{596E611B-3D64-4D28-BBB6-6B819D287D4E}" type="pres">
      <dgm:prSet presAssocID="{1B9957CE-575F-4A4D-AD92-BE29C86FB76D}" presName="backgroundArrow" presStyleLbl="node1" presStyleIdx="0" presStyleCnt="1" custLinFactNeighborX="1419" custLinFactNeighborY="-2923"/>
      <dgm:spPr/>
    </dgm:pt>
  </dgm:ptLst>
  <dgm:cxnLst>
    <dgm:cxn modelId="{8C308953-C63B-4090-9E93-611505F4ACA3}" type="presOf" srcId="{1B9957CE-575F-4A4D-AD92-BE29C86FB76D}" destId="{B9A7BAB7-5003-4C50-BA0C-6AC3AE116B1D}" srcOrd="0" destOrd="0" presId="urn:microsoft.com/office/officeart/2005/8/layout/hProcess3"/>
    <dgm:cxn modelId="{CF6DC486-5C8B-42A7-BF04-FA21513B0A60}" srcId="{1B9957CE-575F-4A4D-AD92-BE29C86FB76D}" destId="{6938F250-0B85-408C-A492-2B781D8D1FA2}" srcOrd="0" destOrd="0" parTransId="{9A4F9AE1-A5AC-464A-B8F5-6688D44430B7}" sibTransId="{A0D0A7C8-8F16-44AE-A618-8A5D855970E7}"/>
    <dgm:cxn modelId="{DEFE91C2-B49A-4074-B035-1FC00608CF6E}" type="presOf" srcId="{6938F250-0B85-408C-A492-2B781D8D1FA2}" destId="{C6305CB6-B965-4E75-8CE3-66701A86174A}" srcOrd="0" destOrd="0" presId="urn:microsoft.com/office/officeart/2005/8/layout/hProcess3"/>
    <dgm:cxn modelId="{E7FCBC3B-26D6-4B80-8FEE-45DB912B2D7E}" type="presParOf" srcId="{B9A7BAB7-5003-4C50-BA0C-6AC3AE116B1D}" destId="{81D414FC-DAD5-4BF3-A0B7-4890C6CE81C5}" srcOrd="0" destOrd="0" presId="urn:microsoft.com/office/officeart/2005/8/layout/hProcess3"/>
    <dgm:cxn modelId="{DB14F74C-00F5-4318-9D18-7952AFB37159}" type="presParOf" srcId="{B9A7BAB7-5003-4C50-BA0C-6AC3AE116B1D}" destId="{86E885C0-F74F-4405-805F-71DF0B475AB5}" srcOrd="1" destOrd="0" presId="urn:microsoft.com/office/officeart/2005/8/layout/hProcess3"/>
    <dgm:cxn modelId="{5F98DE2A-D143-4569-81D2-0CE423159605}" type="presParOf" srcId="{86E885C0-F74F-4405-805F-71DF0B475AB5}" destId="{4D564A34-6051-4242-A1FF-CBCBD18D7037}" srcOrd="0" destOrd="0" presId="urn:microsoft.com/office/officeart/2005/8/layout/hProcess3"/>
    <dgm:cxn modelId="{EFBB82B0-8E11-4D05-BC0B-2E7D8E31B6CC}" type="presParOf" srcId="{86E885C0-F74F-4405-805F-71DF0B475AB5}" destId="{55520243-06F5-4735-A958-9C4A46307CF8}" srcOrd="1" destOrd="0" presId="urn:microsoft.com/office/officeart/2005/8/layout/hProcess3"/>
    <dgm:cxn modelId="{2FDFE92B-9AC2-4D99-8306-C056628A29C0}" type="presParOf" srcId="{55520243-06F5-4735-A958-9C4A46307CF8}" destId="{799E4391-6B26-44C5-B6D0-34DA2D73842A}" srcOrd="0" destOrd="0" presId="urn:microsoft.com/office/officeart/2005/8/layout/hProcess3"/>
    <dgm:cxn modelId="{A0983626-5B33-4352-9BFD-1FCBD183269E}" type="presParOf" srcId="{55520243-06F5-4735-A958-9C4A46307CF8}" destId="{C6305CB6-B965-4E75-8CE3-66701A86174A}" srcOrd="1" destOrd="0" presId="urn:microsoft.com/office/officeart/2005/8/layout/hProcess3"/>
    <dgm:cxn modelId="{EC717DC9-5635-430B-B80F-2415EE81A380}" type="presParOf" srcId="{55520243-06F5-4735-A958-9C4A46307CF8}" destId="{DA7648B9-1812-4AD8-BC2F-C010EA85D68B}" srcOrd="2" destOrd="0" presId="urn:microsoft.com/office/officeart/2005/8/layout/hProcess3"/>
    <dgm:cxn modelId="{04C49CEC-6E3A-4545-B2AA-B94DAFA3A8FC}" type="presParOf" srcId="{55520243-06F5-4735-A958-9C4A46307CF8}" destId="{3B6E0A8A-4A3D-4589-8955-A2079630D9A8}" srcOrd="3" destOrd="0" presId="urn:microsoft.com/office/officeart/2005/8/layout/hProcess3"/>
    <dgm:cxn modelId="{026EA649-3909-4B9F-A1EC-D5EE939050A7}" type="presParOf" srcId="{86E885C0-F74F-4405-805F-71DF0B475AB5}" destId="{A5C19D3C-4789-41CF-90B3-FDACF467A04B}" srcOrd="2" destOrd="0" presId="urn:microsoft.com/office/officeart/2005/8/layout/hProcess3"/>
    <dgm:cxn modelId="{9BE62C27-56CD-421B-913B-89A4F24AD75C}" type="presParOf" srcId="{86E885C0-F74F-4405-805F-71DF0B475AB5}" destId="{A19D57D3-445F-47B1-A969-E91F479B30C4}" srcOrd="3" destOrd="0" presId="urn:microsoft.com/office/officeart/2005/8/layout/hProcess3"/>
    <dgm:cxn modelId="{ADA36E72-6864-4B0C-823A-7BA48BA262B9}" type="presParOf" srcId="{86E885C0-F74F-4405-805F-71DF0B475AB5}" destId="{596E611B-3D64-4D28-BBB6-6B819D287D4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8B0A0-75AA-42DB-935A-1FD9594D5593}">
      <dsp:nvSpPr>
        <dsp:cNvPr id="0" name=""/>
        <dsp:cNvSpPr/>
      </dsp:nvSpPr>
      <dsp:spPr>
        <a:xfrm>
          <a:off x="5784" y="390140"/>
          <a:ext cx="1729035" cy="103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Outer surface reconstruction</a:t>
          </a:r>
        </a:p>
      </dsp:txBody>
      <dsp:txXfrm>
        <a:off x="36169" y="420525"/>
        <a:ext cx="1668265" cy="976651"/>
      </dsp:txXfrm>
    </dsp:sp>
    <dsp:sp modelId="{5461830D-FDF3-43A8-93B0-601B21720F92}">
      <dsp:nvSpPr>
        <dsp:cNvPr id="0" name=""/>
        <dsp:cNvSpPr/>
      </dsp:nvSpPr>
      <dsp:spPr>
        <a:xfrm>
          <a:off x="1907724" y="694450"/>
          <a:ext cx="366555" cy="428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07724" y="780210"/>
        <a:ext cx="256589" cy="257280"/>
      </dsp:txXfrm>
    </dsp:sp>
    <dsp:sp modelId="{54681BFC-0C38-4AC5-83E0-F63F6A45DB2A}">
      <dsp:nvSpPr>
        <dsp:cNvPr id="0" name=""/>
        <dsp:cNvSpPr/>
      </dsp:nvSpPr>
      <dsp:spPr>
        <a:xfrm>
          <a:off x="2426434" y="390140"/>
          <a:ext cx="1729035" cy="103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Photogrammetry, Laser scanner</a:t>
          </a:r>
        </a:p>
      </dsp:txBody>
      <dsp:txXfrm>
        <a:off x="2456819" y="420525"/>
        <a:ext cx="1668265" cy="976651"/>
      </dsp:txXfrm>
    </dsp:sp>
    <dsp:sp modelId="{FE03CAB0-1FDE-492E-8D8A-54D786E6A21C}">
      <dsp:nvSpPr>
        <dsp:cNvPr id="0" name=""/>
        <dsp:cNvSpPr/>
      </dsp:nvSpPr>
      <dsp:spPr>
        <a:xfrm>
          <a:off x="4328373" y="694450"/>
          <a:ext cx="366555" cy="428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328373" y="780210"/>
        <a:ext cx="256589" cy="257280"/>
      </dsp:txXfrm>
    </dsp:sp>
    <dsp:sp modelId="{CF4FB312-340F-44E7-AD43-FE9800B24393}">
      <dsp:nvSpPr>
        <dsp:cNvPr id="0" name=""/>
        <dsp:cNvSpPr/>
      </dsp:nvSpPr>
      <dsp:spPr>
        <a:xfrm>
          <a:off x="4847084" y="390140"/>
          <a:ext cx="1729035" cy="103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resolution mesh</a:t>
          </a:r>
        </a:p>
      </dsp:txBody>
      <dsp:txXfrm>
        <a:off x="4877469" y="420525"/>
        <a:ext cx="1668265" cy="976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F45C1-9838-431B-A23D-7982D0862ECB}">
      <dsp:nvSpPr>
        <dsp:cNvPr id="0" name=""/>
        <dsp:cNvSpPr/>
      </dsp:nvSpPr>
      <dsp:spPr>
        <a:xfrm>
          <a:off x="-3922966" y="-602342"/>
          <a:ext cx="4675278" cy="4675278"/>
        </a:xfrm>
        <a:prstGeom prst="blockArc">
          <a:avLst>
            <a:gd name="adj1" fmla="val 18900000"/>
            <a:gd name="adj2" fmla="val 2700000"/>
            <a:gd name="adj3" fmla="val 46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8D98D-8146-4A1E-A274-42DB01B3045E}">
      <dsp:nvSpPr>
        <dsp:cNvPr id="0" name=""/>
        <dsp:cNvSpPr/>
      </dsp:nvSpPr>
      <dsp:spPr>
        <a:xfrm>
          <a:off x="394256" y="266819"/>
          <a:ext cx="3440456" cy="533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 resolution photogrammetry, laser scanner</a:t>
          </a:r>
        </a:p>
      </dsp:txBody>
      <dsp:txXfrm>
        <a:off x="394256" y="266819"/>
        <a:ext cx="3440456" cy="533916"/>
      </dsp:txXfrm>
    </dsp:sp>
    <dsp:sp modelId="{FCCF4F90-8006-4D2F-A95E-43A7C487F45E}">
      <dsp:nvSpPr>
        <dsp:cNvPr id="0" name=""/>
        <dsp:cNvSpPr/>
      </dsp:nvSpPr>
      <dsp:spPr>
        <a:xfrm>
          <a:off x="60559" y="200079"/>
          <a:ext cx="667395" cy="667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73B20-A755-4BEA-9F67-EE331FF002D7}">
      <dsp:nvSpPr>
        <dsp:cNvPr id="0" name=""/>
        <dsp:cNvSpPr/>
      </dsp:nvSpPr>
      <dsp:spPr>
        <a:xfrm>
          <a:off x="700363" y="1067832"/>
          <a:ext cx="3134350" cy="533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resolution micro-profilometry</a:t>
          </a:r>
        </a:p>
      </dsp:txBody>
      <dsp:txXfrm>
        <a:off x="700363" y="1067832"/>
        <a:ext cx="3134350" cy="533916"/>
      </dsp:txXfrm>
    </dsp:sp>
    <dsp:sp modelId="{05F94AF4-B246-4EB8-8175-7FE232EA66D1}">
      <dsp:nvSpPr>
        <dsp:cNvPr id="0" name=""/>
        <dsp:cNvSpPr/>
      </dsp:nvSpPr>
      <dsp:spPr>
        <a:xfrm>
          <a:off x="366665" y="1001092"/>
          <a:ext cx="667395" cy="667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7E8D-F610-4270-8B51-D2B39E47EBA7}">
      <dsp:nvSpPr>
        <dsp:cNvPr id="0" name=""/>
        <dsp:cNvSpPr/>
      </dsp:nvSpPr>
      <dsp:spPr>
        <a:xfrm>
          <a:off x="700363" y="1868845"/>
          <a:ext cx="3134350" cy="533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RTI for color</a:t>
          </a:r>
        </a:p>
      </dsp:txBody>
      <dsp:txXfrm>
        <a:off x="700363" y="1868845"/>
        <a:ext cx="3134350" cy="533916"/>
      </dsp:txXfrm>
    </dsp:sp>
    <dsp:sp modelId="{9F7C5FDB-1051-4B9B-B7A1-E11FC1BC93AD}">
      <dsp:nvSpPr>
        <dsp:cNvPr id="0" name=""/>
        <dsp:cNvSpPr/>
      </dsp:nvSpPr>
      <dsp:spPr>
        <a:xfrm>
          <a:off x="366665" y="1802105"/>
          <a:ext cx="667395" cy="667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0703-75C1-43E2-B0D9-D20EE36E0DD3}">
      <dsp:nvSpPr>
        <dsp:cNvPr id="0" name=""/>
        <dsp:cNvSpPr/>
      </dsp:nvSpPr>
      <dsp:spPr>
        <a:xfrm>
          <a:off x="394256" y="2669858"/>
          <a:ext cx="3440456" cy="533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79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X-ray, ultrasound, ultraviolet for layers</a:t>
          </a:r>
        </a:p>
      </dsp:txBody>
      <dsp:txXfrm>
        <a:off x="394256" y="2669858"/>
        <a:ext cx="3440456" cy="533916"/>
      </dsp:txXfrm>
    </dsp:sp>
    <dsp:sp modelId="{60FEC4A5-8F7C-41FC-834B-2061C12AFECD}">
      <dsp:nvSpPr>
        <dsp:cNvPr id="0" name=""/>
        <dsp:cNvSpPr/>
      </dsp:nvSpPr>
      <dsp:spPr>
        <a:xfrm>
          <a:off x="60559" y="2603119"/>
          <a:ext cx="667395" cy="667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611B-3D64-4D28-BBB6-6B819D287D4E}">
      <dsp:nvSpPr>
        <dsp:cNvPr id="0" name=""/>
        <dsp:cNvSpPr/>
      </dsp:nvSpPr>
      <dsp:spPr>
        <a:xfrm>
          <a:off x="0" y="0"/>
          <a:ext cx="2915820" cy="129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05CB6-B965-4E75-8CE3-66701A86174A}">
      <dsp:nvSpPr>
        <dsp:cNvPr id="0" name=""/>
        <dsp:cNvSpPr/>
      </dsp:nvSpPr>
      <dsp:spPr>
        <a:xfrm>
          <a:off x="235201" y="334966"/>
          <a:ext cx="2389036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Multiple material layer visualization</a:t>
          </a:r>
        </a:p>
      </dsp:txBody>
      <dsp:txXfrm>
        <a:off x="235201" y="334966"/>
        <a:ext cx="2389036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647BE3-F0F9-4F9C-94D9-C7D74AF2E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24511-21B6-4E40-AA2D-B52A3E608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8E2E-5CDB-4C42-9C85-33496237FB3D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2C38D-BDAE-4BF5-86B9-ABB89EA417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5F86A-C866-4FA6-B241-7404F9DB5C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F4E4-CA56-40B9-8E3D-88A7A176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8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40227-E886-4AB8-971C-E9A37553864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6A5C-C998-4EF4-A893-04A8DDEF7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Anastasia Moutafidou and I am a PhD candidate at University of Ioannina,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will present you our work on “Multiple Material Layer Visualization for Cultural Heritage Artifacts”.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7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focus on multiple layers.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main goal is to find a way to visualize the details of the volumetric geometry of a model.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our approach is to use a multi-fragment renderer to observe both the exterior and the interior of an object as time involves.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 idea is: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 all the fragments per depth and sort them appropriately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render only the k nearest fragments that belong to different layers in the correct order.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 this we can ensure that there will be no silhouette artifacts as long as the layer models are closed solids with no holes.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here we have 3 different layers. We can see that in layer number two we have a non-self -intersecting folding boundary surface.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move on in discovering new fragments from various layers, we can see that we encounter two different front-facing fragments in different depth but for the same layer.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in this case we keep only the first front facing while we ignore all subsequent front-facing and back-facing fragments.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model has k different layers.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 will be able to select a number of layers that will be highlighted.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pixel the rgb color value of the 𝑓_𝑖 fragment is a weighted sum of the colors of the fragments, influenced by the user preference.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corresponding formula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α value of the fragment is determined by the user preferences,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is the number of the highlighted layers and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𝑣_𝑎 specifies how much the highlighted layers (and subsequently the non-highlighted layers) will contribute to the final result.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corresponding formula and we on the left we can see a simple example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have 4 different layers.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user I want to highlight layers two and three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also give the value 0.8 to the va parameter.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accordingly, to our formulas we should distribute 0.8 to the two layers two and three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remainder 0.2 to the other two layers accordingly.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can move with our 3D printing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observation of the inner layers is an important work for the curators, when they are involved in the process of preserving.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when an object is exported with the standard stl format for printing the inner layers are not visible.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that reason, there is a need for a process that will enable a user to select certain areas that will be printed with transparency.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 technique for facilitating transparent printing based on the alpha value of the textures (reference ?)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summarize this process in 4 basic steps.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volume that will be transparent by using a selection box.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faces of the model that are inside the box will have transparent value on the corresponding texture during export.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faces consist of triangles which are the result of clipping with the selection box.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finally, as a result we have created a custom window to browse the result prior to 3D printing.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process can be repeated with several selection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4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go on with the experiments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conducted two types of experiments: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Quantitive in order to evaluate the performance of our tool.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Qualitative to see some results with multiple layers and surface geometry.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with the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our method is based on fragments the first result we can see is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of our rendering tool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same screen resolution which is (1024*1024)(ten twenty four by ten twenty four)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used 3 different objects with different number of triangles for different screen population (50,75,100%).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objects that we have used have 3 different layers with the same geometry at different resolution. We have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res mesh with 46.530 triangles,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Medium res mesh with 186.120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 High res mesh with 744.480.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despite the fact that the number of triangles been largely varied does not cause significant drop in FPS as we can see.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have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of multiple layers.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double or triple the number of layers, we observe a linear drop in FPS.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have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PBR performance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 for large number of triangles we have low performance rates and for small number of triangles we have a high-performance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see some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can see a rendering procedure of an object where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picture is the original object without additional information utilized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can see the details on the surface by using a normal map extracted from microprofilometry measurements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the final image is the PBR result with RTI sensor data.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can see an object with rendering multiple material layers.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outer layer,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middle along with the outer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3 layers together.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here is the same object from a different point of 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to sum up our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you can see the outline of our presentation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go on with the main parts which are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Renderer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Material Layers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 Printing with Transparency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shall conclude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5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developed a tool in to efficiently visualize multiple material layers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with some additional visualization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let’s begin with the scope of this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Curators and archeologists need to understand the nature of aging in order to inhibit it.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is to help them make the preservation more efficient and effective by developing software tools for: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Emulating and visualizing material aging effects.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Detecting material changes in the underlying layers.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Exporting 3D objects with transparency.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finally providing an efficient user-intuitive visualization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Curators are responsible for studying the aging effect on different objects.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artwork piece: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consist of different layers of materials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decay differently and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affect the local morphology of the object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it is of primary importance to help them with the appropriate tools (as stressed earlier) to apply their knowledge and to prevent further decay or even restore artifacts to a prior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7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have developed a visualization tool build on top of a powerful multifragment renderer.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rendered object consists of: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Triangulated mesh which provide the geometry of the outer surface and the inner layers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also, with texture maps which can refine the surface properties of a 3D object.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technique for rendering is PBR.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technique can combine different types of data to provide a more realistic result.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have multiple sensor data for our renderer.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photogrammetry or laser scanner are often used for surface reconstruction.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for the multiple layer visualization we can use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Microprofilometry measurements, RTI for the Color, and also x-ray or ultraviolent light for the layers.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an example where we can see the results of these steps of the rendering process.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6A5C-C998-4EF4-A893-04A8DDEF7A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935" y="6448111"/>
            <a:ext cx="1312025" cy="365125"/>
          </a:xfrm>
        </p:spPr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F42E2-5FC1-4C05-94DB-1BFE5A3D3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0" y="6432371"/>
            <a:ext cx="2163648" cy="41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9E61C-5E90-4274-A9B9-E8991983D3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90" y="6457515"/>
            <a:ext cx="2495206" cy="332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A8037-4416-43CB-A093-97629D95B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32" y="6414747"/>
            <a:ext cx="366995" cy="4318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1552B-E6F7-4334-8078-D126C65C36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94" y="6509480"/>
            <a:ext cx="2612155" cy="2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E7838-54DE-41D6-967F-A4A4A1B7D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0" y="6432371"/>
            <a:ext cx="2163648" cy="416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938E9-FD6A-48E0-B30B-4B03741945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90" y="6457515"/>
            <a:ext cx="2495206" cy="332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250EDB-CEED-4F73-913E-C1A9817AC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32" y="6414747"/>
            <a:ext cx="366995" cy="431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FF6C3E-ED8A-40BD-B47A-D68A679871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94" y="6509480"/>
            <a:ext cx="2612155" cy="2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6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935" y="6446837"/>
            <a:ext cx="1312025" cy="365125"/>
          </a:xfrm>
        </p:spPr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6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B41F25-83D3-4DC6-BED1-4CB7165BFA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8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7D80-E2B8-48D5-822F-1170C5541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630122" cy="356616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Multiple Material Layer Visualization for Cultural Heritage Artifacts</a:t>
            </a:r>
            <a:br>
              <a:rPr lang="en-US" sz="3200" dirty="0"/>
            </a:br>
            <a:r>
              <a:rPr lang="pt-BR" sz="2400" i="1" dirty="0"/>
              <a:t>A. Moutafidou, I. Fudos, G. Adamopoulos, A. Drosou, D. Tzovaras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1309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7ABB-B26F-4BBD-A84D-E7272C1B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4. Multiple Material Layers</a:t>
            </a:r>
            <a:endParaRPr lang="en-US" sz="36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18CC6FC-E06B-4984-8822-A0ADB555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4788" y="1821343"/>
            <a:ext cx="384081" cy="3779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CEA088-91AB-478D-955A-E9DD6936BD31}"/>
              </a:ext>
            </a:extLst>
          </p:cNvPr>
          <p:cNvCxnSpPr>
            <a:cxnSpLocks/>
          </p:cNvCxnSpPr>
          <p:nvPr/>
        </p:nvCxnSpPr>
        <p:spPr>
          <a:xfrm>
            <a:off x="8254767" y="3816991"/>
            <a:ext cx="26341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9CC56D-413E-4511-B770-FDB32078F64A}"/>
              </a:ext>
            </a:extLst>
          </p:cNvPr>
          <p:cNvCxnSpPr>
            <a:cxnSpLocks/>
          </p:cNvCxnSpPr>
          <p:nvPr/>
        </p:nvCxnSpPr>
        <p:spPr>
          <a:xfrm>
            <a:off x="8816829" y="2132202"/>
            <a:ext cx="0" cy="31207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88ECD-7B47-4A8D-867B-AEEAEE63033E}"/>
              </a:ext>
            </a:extLst>
          </p:cNvPr>
          <p:cNvCxnSpPr/>
          <p:nvPr/>
        </p:nvCxnSpPr>
        <p:spPr>
          <a:xfrm>
            <a:off x="10202412" y="2132202"/>
            <a:ext cx="0" cy="31207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7723F1-4CAC-41DA-94B0-5359034CBE8D}"/>
              </a:ext>
            </a:extLst>
          </p:cNvPr>
          <p:cNvSpPr/>
          <p:nvPr/>
        </p:nvSpPr>
        <p:spPr>
          <a:xfrm>
            <a:off x="9378139" y="2129120"/>
            <a:ext cx="307426" cy="3119299"/>
          </a:xfrm>
          <a:custGeom>
            <a:avLst/>
            <a:gdLst>
              <a:gd name="connsiteX0" fmla="*/ 5667 w 312463"/>
              <a:gd name="connsiteY0" fmla="*/ 0 h 3246056"/>
              <a:gd name="connsiteX1" fmla="*/ 39223 w 312463"/>
              <a:gd name="connsiteY1" fmla="*/ 1812022 h 3246056"/>
              <a:gd name="connsiteX2" fmla="*/ 299282 w 312463"/>
              <a:gd name="connsiteY2" fmla="*/ 1266738 h 3246056"/>
              <a:gd name="connsiteX3" fmla="*/ 274115 w 312463"/>
              <a:gd name="connsiteY3" fmla="*/ 3061982 h 3246056"/>
              <a:gd name="connsiteX4" fmla="*/ 274115 w 312463"/>
              <a:gd name="connsiteY4" fmla="*/ 3095538 h 3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63" h="3246056">
                <a:moveTo>
                  <a:pt x="5667" y="0"/>
                </a:moveTo>
                <a:cubicBezTo>
                  <a:pt x="-2023" y="800449"/>
                  <a:pt x="-9713" y="1600899"/>
                  <a:pt x="39223" y="1812022"/>
                </a:cubicBezTo>
                <a:cubicBezTo>
                  <a:pt x="88159" y="2023145"/>
                  <a:pt x="260133" y="1058411"/>
                  <a:pt x="299282" y="1266738"/>
                </a:cubicBezTo>
                <a:cubicBezTo>
                  <a:pt x="338431" y="1475065"/>
                  <a:pt x="278309" y="2757182"/>
                  <a:pt x="274115" y="3061982"/>
                </a:cubicBezTo>
                <a:cubicBezTo>
                  <a:pt x="269921" y="3366782"/>
                  <a:pt x="272018" y="3231160"/>
                  <a:pt x="274115" y="3095538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066CD-677C-4ECF-BA28-A8E85EA5429D}"/>
              </a:ext>
            </a:extLst>
          </p:cNvPr>
          <p:cNvSpPr txBox="1"/>
          <p:nvPr/>
        </p:nvSpPr>
        <p:spPr>
          <a:xfrm>
            <a:off x="9240801" y="1821343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050" dirty="0"/>
              <a:t>2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3AE3CE-F235-49AA-8694-5EC032CFED23}"/>
              </a:ext>
            </a:extLst>
          </p:cNvPr>
          <p:cNvSpPr txBox="1"/>
          <p:nvPr/>
        </p:nvSpPr>
        <p:spPr>
          <a:xfrm>
            <a:off x="10019992" y="1839053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050" dirty="0"/>
              <a:t>3</a:t>
            </a:r>
            <a:endParaRPr lang="en-US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397B9-2757-4B76-A39B-002585A860E4}"/>
              </a:ext>
            </a:extLst>
          </p:cNvPr>
          <p:cNvSpPr/>
          <p:nvPr/>
        </p:nvSpPr>
        <p:spPr>
          <a:xfrm>
            <a:off x="8777351" y="3758268"/>
            <a:ext cx="90480" cy="12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6806B6-2844-4CD3-9DC5-D4B422073423}"/>
              </a:ext>
            </a:extLst>
          </p:cNvPr>
          <p:cNvCxnSpPr/>
          <p:nvPr/>
        </p:nvCxnSpPr>
        <p:spPr>
          <a:xfrm>
            <a:off x="8254767" y="4026716"/>
            <a:ext cx="5620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3AB106-AB39-402F-9F22-4C7863E6D9E7}"/>
              </a:ext>
            </a:extLst>
          </p:cNvPr>
          <p:cNvCxnSpPr>
            <a:cxnSpLocks/>
          </p:cNvCxnSpPr>
          <p:nvPr/>
        </p:nvCxnSpPr>
        <p:spPr>
          <a:xfrm>
            <a:off x="8254767" y="4246228"/>
            <a:ext cx="11684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750FEF-A745-4FDE-AF78-CB2B94A62A1A}"/>
              </a:ext>
            </a:extLst>
          </p:cNvPr>
          <p:cNvCxnSpPr>
            <a:cxnSpLocks/>
          </p:cNvCxnSpPr>
          <p:nvPr/>
        </p:nvCxnSpPr>
        <p:spPr>
          <a:xfrm>
            <a:off x="8254767" y="4481120"/>
            <a:ext cx="14315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07FF6C-DB74-4690-9E32-7332FF542032}"/>
              </a:ext>
            </a:extLst>
          </p:cNvPr>
          <p:cNvCxnSpPr>
            <a:cxnSpLocks/>
          </p:cNvCxnSpPr>
          <p:nvPr/>
        </p:nvCxnSpPr>
        <p:spPr>
          <a:xfrm>
            <a:off x="8254767" y="4716012"/>
            <a:ext cx="19476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A89C94-1123-464B-88F8-1B6E8AA2E3A6}"/>
                  </a:ext>
                </a:extLst>
              </p:cNvPr>
              <p:cNvSpPr txBox="1"/>
              <p:nvPr/>
            </p:nvSpPr>
            <p:spPr>
              <a:xfrm>
                <a:off x="7935955" y="3879806"/>
                <a:ext cx="2727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A89C94-1123-464B-88F8-1B6E8AA2E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5" y="3879806"/>
                <a:ext cx="27278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59F483-84B7-45C1-9DB9-33945D5D9C67}"/>
                  </a:ext>
                </a:extLst>
              </p:cNvPr>
              <p:cNvSpPr txBox="1"/>
              <p:nvPr/>
            </p:nvSpPr>
            <p:spPr>
              <a:xfrm>
                <a:off x="7937646" y="4070651"/>
                <a:ext cx="2727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59F483-84B7-45C1-9DB9-33945D5D9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646" y="4070651"/>
                <a:ext cx="27278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D0910-B82F-474B-BEA2-E3AB7A7F9D07}"/>
                  </a:ext>
                </a:extLst>
              </p:cNvPr>
              <p:cNvSpPr txBox="1"/>
              <p:nvPr/>
            </p:nvSpPr>
            <p:spPr>
              <a:xfrm>
                <a:off x="7962240" y="4289784"/>
                <a:ext cx="2727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AD0910-B82F-474B-BEA2-E3AB7A7F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240" y="4289784"/>
                <a:ext cx="27278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FA6C87-DD50-4A1C-8A52-D85286A2CAC1}"/>
                  </a:ext>
                </a:extLst>
              </p:cNvPr>
              <p:cNvSpPr txBox="1"/>
              <p:nvPr/>
            </p:nvSpPr>
            <p:spPr>
              <a:xfrm>
                <a:off x="7981978" y="4566783"/>
                <a:ext cx="2727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FA6C87-DD50-4A1C-8A52-D85286A2C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78" y="4566783"/>
                <a:ext cx="27278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8058A48-79F8-4C1A-94DB-0DB2DD6142D1}"/>
              </a:ext>
            </a:extLst>
          </p:cNvPr>
          <p:cNvSpPr txBox="1"/>
          <p:nvPr/>
        </p:nvSpPr>
        <p:spPr>
          <a:xfrm>
            <a:off x="1097280" y="1806648"/>
            <a:ext cx="532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goal:</a:t>
            </a:r>
          </a:p>
          <a:p>
            <a:r>
              <a:rPr lang="en-US" dirty="0"/>
              <a:t>The ability to observe both outside and inside surfaces of an object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E1F9A9-B1F2-4E89-AA5F-72814EB2B7FC}"/>
              </a:ext>
            </a:extLst>
          </p:cNvPr>
          <p:cNvSpPr txBox="1"/>
          <p:nvPr/>
        </p:nvSpPr>
        <p:spPr>
          <a:xfrm>
            <a:off x="1097279" y="2821668"/>
            <a:ext cx="532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using multi-fragment techniques we can browse changes as time evolves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5A5DF8-E5C6-4780-8AB4-0C68DC4E323A}"/>
              </a:ext>
            </a:extLst>
          </p:cNvPr>
          <p:cNvSpPr txBox="1"/>
          <p:nvPr/>
        </p:nvSpPr>
        <p:spPr>
          <a:xfrm>
            <a:off x="1091539" y="3652525"/>
            <a:ext cx="532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Basic idea: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B517C-B5E3-4977-B2E6-495518F376C2}"/>
              </a:ext>
            </a:extLst>
          </p:cNvPr>
          <p:cNvSpPr txBox="1"/>
          <p:nvPr/>
        </p:nvSpPr>
        <p:spPr>
          <a:xfrm>
            <a:off x="1091538" y="4088612"/>
            <a:ext cx="610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Store all the fragments per depth and sort them appropriately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8D916D-34B7-445E-A465-5A03787AE198}"/>
              </a:ext>
            </a:extLst>
          </p:cNvPr>
          <p:cNvSpPr txBox="1"/>
          <p:nvPr/>
        </p:nvSpPr>
        <p:spPr>
          <a:xfrm>
            <a:off x="1087047" y="4758064"/>
            <a:ext cx="590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Render only the </a:t>
            </a:r>
            <a:r>
              <a:rPr lang="en-US" i="1" dirty="0"/>
              <a:t>k</a:t>
            </a:r>
            <a:r>
              <a:rPr lang="en-US" dirty="0"/>
              <a:t> nearest fragments that belong to different layers (non intersecting layers, each layer is a non self intersecting, manifold watertight surface )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CC8AB26-FEF8-4779-9CC4-5E36D9600E75}"/>
              </a:ext>
            </a:extLst>
          </p:cNvPr>
          <p:cNvSpPr/>
          <p:nvPr/>
        </p:nvSpPr>
        <p:spPr>
          <a:xfrm>
            <a:off x="9384658" y="2129119"/>
            <a:ext cx="307426" cy="3119299"/>
          </a:xfrm>
          <a:custGeom>
            <a:avLst/>
            <a:gdLst>
              <a:gd name="connsiteX0" fmla="*/ 5667 w 312463"/>
              <a:gd name="connsiteY0" fmla="*/ 0 h 3246056"/>
              <a:gd name="connsiteX1" fmla="*/ 39223 w 312463"/>
              <a:gd name="connsiteY1" fmla="*/ 1812022 h 3246056"/>
              <a:gd name="connsiteX2" fmla="*/ 299282 w 312463"/>
              <a:gd name="connsiteY2" fmla="*/ 1266738 h 3246056"/>
              <a:gd name="connsiteX3" fmla="*/ 274115 w 312463"/>
              <a:gd name="connsiteY3" fmla="*/ 3061982 h 3246056"/>
              <a:gd name="connsiteX4" fmla="*/ 274115 w 312463"/>
              <a:gd name="connsiteY4" fmla="*/ 3095538 h 3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63" h="3246056">
                <a:moveTo>
                  <a:pt x="5667" y="0"/>
                </a:moveTo>
                <a:cubicBezTo>
                  <a:pt x="-2023" y="800449"/>
                  <a:pt x="-9713" y="1600899"/>
                  <a:pt x="39223" y="1812022"/>
                </a:cubicBezTo>
                <a:cubicBezTo>
                  <a:pt x="88159" y="2023145"/>
                  <a:pt x="260133" y="1058411"/>
                  <a:pt x="299282" y="1266738"/>
                </a:cubicBezTo>
                <a:cubicBezTo>
                  <a:pt x="338431" y="1475065"/>
                  <a:pt x="278309" y="2757182"/>
                  <a:pt x="274115" y="3061982"/>
                </a:cubicBezTo>
                <a:cubicBezTo>
                  <a:pt x="269921" y="3366782"/>
                  <a:pt x="272018" y="3231160"/>
                  <a:pt x="274115" y="3095538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A6210E9F-B6B4-4E69-9A8F-A12CC41CA10E}"/>
              </a:ext>
            </a:extLst>
          </p:cNvPr>
          <p:cNvSpPr/>
          <p:nvPr/>
        </p:nvSpPr>
        <p:spPr>
          <a:xfrm>
            <a:off x="9496261" y="3745960"/>
            <a:ext cx="381524" cy="689292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6908BB-8A8A-49FA-B31D-6FA179AB5695}"/>
              </a:ext>
            </a:extLst>
          </p:cNvPr>
          <p:cNvSpPr/>
          <p:nvPr/>
        </p:nvSpPr>
        <p:spPr>
          <a:xfrm>
            <a:off x="9384658" y="3294489"/>
            <a:ext cx="307425" cy="634886"/>
          </a:xfrm>
          <a:custGeom>
            <a:avLst/>
            <a:gdLst>
              <a:gd name="connsiteX0" fmla="*/ 0 w 277091"/>
              <a:gd name="connsiteY0" fmla="*/ 0 h 932971"/>
              <a:gd name="connsiteX1" fmla="*/ 46182 w 277091"/>
              <a:gd name="connsiteY1" fmla="*/ 932873 h 932971"/>
              <a:gd name="connsiteX2" fmla="*/ 230910 w 277091"/>
              <a:gd name="connsiteY2" fmla="*/ 64655 h 932971"/>
              <a:gd name="connsiteX3" fmla="*/ 277091 w 277091"/>
              <a:gd name="connsiteY3" fmla="*/ 914400 h 932971"/>
              <a:gd name="connsiteX4" fmla="*/ 277091 w 277091"/>
              <a:gd name="connsiteY4" fmla="*/ 914400 h 9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91" h="932971">
                <a:moveTo>
                  <a:pt x="0" y="0"/>
                </a:moveTo>
                <a:cubicBezTo>
                  <a:pt x="3848" y="461048"/>
                  <a:pt x="7697" y="922097"/>
                  <a:pt x="46182" y="932873"/>
                </a:cubicBezTo>
                <a:cubicBezTo>
                  <a:pt x="84667" y="943649"/>
                  <a:pt x="192425" y="67734"/>
                  <a:pt x="230910" y="64655"/>
                </a:cubicBezTo>
                <a:cubicBezTo>
                  <a:pt x="269395" y="61576"/>
                  <a:pt x="277091" y="914400"/>
                  <a:pt x="277091" y="914400"/>
                </a:cubicBezTo>
                <a:lnTo>
                  <a:pt x="277091" y="914400"/>
                </a:lnTo>
              </a:path>
            </a:pathLst>
          </a:cu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F66561-AD1D-424D-9058-5B89AA2C076F}"/>
              </a:ext>
            </a:extLst>
          </p:cNvPr>
          <p:cNvCxnSpPr>
            <a:cxnSpLocks/>
          </p:cNvCxnSpPr>
          <p:nvPr/>
        </p:nvCxnSpPr>
        <p:spPr>
          <a:xfrm>
            <a:off x="9384658" y="2185573"/>
            <a:ext cx="0" cy="110913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A6FCE1-428B-4621-9A47-ACFE9C103CC3}"/>
              </a:ext>
            </a:extLst>
          </p:cNvPr>
          <p:cNvCxnSpPr>
            <a:cxnSpLocks/>
          </p:cNvCxnSpPr>
          <p:nvPr/>
        </p:nvCxnSpPr>
        <p:spPr>
          <a:xfrm flipH="1">
            <a:off x="9673203" y="3917125"/>
            <a:ext cx="18502" cy="131097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F29C6E-B1AB-4F5A-A5F5-118EB5F01C10}"/>
              </a:ext>
            </a:extLst>
          </p:cNvPr>
          <p:cNvCxnSpPr>
            <a:cxnSpLocks/>
          </p:cNvCxnSpPr>
          <p:nvPr/>
        </p:nvCxnSpPr>
        <p:spPr>
          <a:xfrm>
            <a:off x="10202411" y="3194468"/>
            <a:ext cx="0" cy="71244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9698A18-D9EF-45B2-8405-3FAF21772F0D}"/>
              </a:ext>
            </a:extLst>
          </p:cNvPr>
          <p:cNvSpPr/>
          <p:nvPr/>
        </p:nvSpPr>
        <p:spPr>
          <a:xfrm>
            <a:off x="9357589" y="3758268"/>
            <a:ext cx="90480" cy="12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2D7AC9-A36E-43EF-9E4F-EBA72EFF9964}"/>
              </a:ext>
            </a:extLst>
          </p:cNvPr>
          <p:cNvSpPr/>
          <p:nvPr/>
        </p:nvSpPr>
        <p:spPr>
          <a:xfrm>
            <a:off x="9646844" y="3758268"/>
            <a:ext cx="90480" cy="12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8AE4CD-56DD-4371-8322-B36EF6C0D007}"/>
              </a:ext>
            </a:extLst>
          </p:cNvPr>
          <p:cNvSpPr/>
          <p:nvPr/>
        </p:nvSpPr>
        <p:spPr>
          <a:xfrm>
            <a:off x="10162937" y="3754069"/>
            <a:ext cx="90480" cy="12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/>
      <p:bldP spid="18" grpId="0"/>
      <p:bldP spid="19" grpId="0" animBg="1"/>
      <p:bldP spid="19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8" grpId="0" animBg="1"/>
      <p:bldP spid="48" grpId="1" animBg="1"/>
      <p:bldP spid="48" grpId="2" animBg="1"/>
      <p:bldP spid="50" grpId="0" animBg="1"/>
      <p:bldP spid="50" grpId="1" animBg="1"/>
      <p:bldP spid="13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7ABB-B26F-4BBD-A84D-E7272C1B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4. Multiple Material Layers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C811A-398E-474E-9D30-9DFD63CEF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58238"/>
                <a:ext cx="10058400" cy="4110856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h𝑖𝑔h𝑙𝑖𝑔h𝑡𝑒𝑑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h𝑖𝑔h𝑙𝑖𝑔h𝑡𝑒𝑑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C811A-398E-474E-9D30-9DFD63CEF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58238"/>
                <a:ext cx="10058400" cy="41108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12328-30E6-4460-8413-E375906DE3C4}"/>
                  </a:ext>
                </a:extLst>
              </p:cNvPr>
              <p:cNvSpPr txBox="1"/>
              <p:nvPr/>
            </p:nvSpPr>
            <p:spPr>
              <a:xfrm>
                <a:off x="1092874" y="2794779"/>
                <a:ext cx="7079576" cy="871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𝑟𝑔𝑏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𝑟𝑔𝑏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512328-30E6-4460-8413-E375906D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74" y="2794779"/>
                <a:ext cx="7079576" cy="871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70E821-113A-4A6D-AE6B-D9E108621B3C}"/>
                  </a:ext>
                </a:extLst>
              </p:cNvPr>
              <p:cNvSpPr txBox="1"/>
              <p:nvPr/>
            </p:nvSpPr>
            <p:spPr>
              <a:xfrm>
                <a:off x="1092874" y="1758238"/>
                <a:ext cx="77407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pixel the rgb color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/>
                  <a:t> fragment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a weighted sum of the colors of the fragments, influenced by the user preference.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70E821-113A-4A6D-AE6B-D9E108621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74" y="1758238"/>
                <a:ext cx="7740733" cy="707886"/>
              </a:xfrm>
              <a:prstGeom prst="rect">
                <a:avLst/>
              </a:prstGeom>
              <a:blipFill>
                <a:blip r:embed="rId5"/>
                <a:stretch>
                  <a:fillRect l="-78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8FC4B-9D42-4373-B51A-93D9CECEAB4C}"/>
                  </a:ext>
                </a:extLst>
              </p:cNvPr>
              <p:cNvSpPr txBox="1"/>
              <p:nvPr/>
            </p:nvSpPr>
            <p:spPr>
              <a:xfrm>
                <a:off x="1036320" y="3809583"/>
                <a:ext cx="69164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</a:t>
                </a:r>
                <a:r>
                  <a:rPr lang="el-GR" sz="2000" i="1" dirty="0"/>
                  <a:t>α</a:t>
                </a:r>
                <a:r>
                  <a:rPr lang="en-US" sz="2000" dirty="0"/>
                  <a:t> value of fragment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determined by the user preferences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 as follows: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8FC4B-9D42-4373-B51A-93D9CECEA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3809583"/>
                <a:ext cx="6916443" cy="707886"/>
              </a:xfrm>
              <a:prstGeom prst="rect">
                <a:avLst/>
              </a:prstGeom>
              <a:blipFill>
                <a:blip r:embed="rId6"/>
                <a:stretch>
                  <a:fillRect l="-881" t="-5172" r="-96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20EB8A-37E0-4CD5-9459-5B2B03957329}"/>
              </a:ext>
            </a:extLst>
          </p:cNvPr>
          <p:cNvCxnSpPr>
            <a:cxnSpLocks/>
          </p:cNvCxnSpPr>
          <p:nvPr/>
        </p:nvCxnSpPr>
        <p:spPr>
          <a:xfrm>
            <a:off x="9634340" y="2208955"/>
            <a:ext cx="0" cy="30741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83D846-80CD-42F2-8C44-4FDD098C786D}"/>
              </a:ext>
            </a:extLst>
          </p:cNvPr>
          <p:cNvCxnSpPr>
            <a:cxnSpLocks/>
          </p:cNvCxnSpPr>
          <p:nvPr/>
        </p:nvCxnSpPr>
        <p:spPr>
          <a:xfrm>
            <a:off x="9315302" y="2208955"/>
            <a:ext cx="18184" cy="30649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D82F9A-0F84-42C7-97EC-E2BD4E560D61}"/>
              </a:ext>
            </a:extLst>
          </p:cNvPr>
          <p:cNvCxnSpPr>
            <a:cxnSpLocks/>
          </p:cNvCxnSpPr>
          <p:nvPr/>
        </p:nvCxnSpPr>
        <p:spPr>
          <a:xfrm>
            <a:off x="9976459" y="2205433"/>
            <a:ext cx="21033" cy="30776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47FFEE-8B62-430C-8873-CFB8E80B6DF7}"/>
              </a:ext>
            </a:extLst>
          </p:cNvPr>
          <p:cNvCxnSpPr>
            <a:cxnSpLocks/>
          </p:cNvCxnSpPr>
          <p:nvPr/>
        </p:nvCxnSpPr>
        <p:spPr>
          <a:xfrm>
            <a:off x="10303257" y="2208955"/>
            <a:ext cx="32334" cy="30649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6353EC-6F2D-4C3E-A8AD-D7DF95EFED92}"/>
              </a:ext>
            </a:extLst>
          </p:cNvPr>
          <p:cNvSpPr txBox="1"/>
          <p:nvPr/>
        </p:nvSpPr>
        <p:spPr>
          <a:xfrm>
            <a:off x="9141974" y="1849642"/>
            <a:ext cx="3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100" dirty="0"/>
              <a:t>1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750F55-E4DF-4E3E-865F-7DB69D3A9AFC}"/>
              </a:ext>
            </a:extLst>
          </p:cNvPr>
          <p:cNvSpPr txBox="1"/>
          <p:nvPr/>
        </p:nvSpPr>
        <p:spPr>
          <a:xfrm>
            <a:off x="9475621" y="1876374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050" dirty="0"/>
              <a:t>2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7DAC5-0957-431A-9C68-7E68B32452B4}"/>
              </a:ext>
            </a:extLst>
          </p:cNvPr>
          <p:cNvSpPr txBox="1"/>
          <p:nvPr/>
        </p:nvSpPr>
        <p:spPr>
          <a:xfrm>
            <a:off x="10125694" y="1871611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050" dirty="0"/>
              <a:t>4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967DC-24A7-4D68-8D6C-EFD2D4DAC2BE}"/>
              </a:ext>
            </a:extLst>
          </p:cNvPr>
          <p:cNvSpPr txBox="1"/>
          <p:nvPr/>
        </p:nvSpPr>
        <p:spPr>
          <a:xfrm>
            <a:off x="9792047" y="1880565"/>
            <a:ext cx="36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050" dirty="0"/>
              <a:t>3</a:t>
            </a:r>
            <a:endParaRPr lang="en-US" sz="1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6ABC9B-DFEC-4917-9BE8-4B3030A5C972}"/>
              </a:ext>
            </a:extLst>
          </p:cNvPr>
          <p:cNvCxnSpPr>
            <a:cxnSpLocks/>
          </p:cNvCxnSpPr>
          <p:nvPr/>
        </p:nvCxnSpPr>
        <p:spPr>
          <a:xfrm>
            <a:off x="9976459" y="2198189"/>
            <a:ext cx="21033" cy="3084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4DA5E-3007-43BE-B0EA-169200C7ACD4}"/>
              </a:ext>
            </a:extLst>
          </p:cNvPr>
          <p:cNvCxnSpPr>
            <a:cxnSpLocks/>
          </p:cNvCxnSpPr>
          <p:nvPr/>
        </p:nvCxnSpPr>
        <p:spPr>
          <a:xfrm flipH="1">
            <a:off x="9634340" y="2209598"/>
            <a:ext cx="4407" cy="3063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071BA7-B30E-43ED-B299-AEC955477873}"/>
                  </a:ext>
                </a:extLst>
              </p:cNvPr>
              <p:cNvSpPr txBox="1"/>
              <p:nvPr/>
            </p:nvSpPr>
            <p:spPr>
              <a:xfrm>
                <a:off x="10532114" y="5818280"/>
                <a:ext cx="10182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= 0.8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071BA7-B30E-43ED-B299-AEC955477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114" y="5818280"/>
                <a:ext cx="1018274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9F5BE44-B9AA-4F4E-92CC-F39AABA83BF7}"/>
              </a:ext>
            </a:extLst>
          </p:cNvPr>
          <p:cNvSpPr txBox="1"/>
          <p:nvPr/>
        </p:nvSpPr>
        <p:spPr>
          <a:xfrm>
            <a:off x="9496736" y="5415281"/>
            <a:ext cx="39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0.4</a:t>
            </a:r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7CCFC6-B872-4B7B-847C-09E10347CFFC}"/>
              </a:ext>
            </a:extLst>
          </p:cNvPr>
          <p:cNvSpPr txBox="1"/>
          <p:nvPr/>
        </p:nvSpPr>
        <p:spPr>
          <a:xfrm>
            <a:off x="9152409" y="5405113"/>
            <a:ext cx="39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0.1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2F7FCE-E976-4D05-9BD5-FFCB3883AF5C}"/>
              </a:ext>
            </a:extLst>
          </p:cNvPr>
          <p:cNvSpPr txBox="1"/>
          <p:nvPr/>
        </p:nvSpPr>
        <p:spPr>
          <a:xfrm>
            <a:off x="9853256" y="5405112"/>
            <a:ext cx="38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0.4</a:t>
            </a:r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8A652E-43DC-4C72-888B-66D537E8163D}"/>
              </a:ext>
            </a:extLst>
          </p:cNvPr>
          <p:cNvSpPr txBox="1"/>
          <p:nvPr/>
        </p:nvSpPr>
        <p:spPr>
          <a:xfrm>
            <a:off x="10169960" y="5415281"/>
            <a:ext cx="39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1444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5655-0E75-4E9B-8749-9FA4E406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5. 3D Printing with Transparency</a:t>
            </a:r>
            <a:endParaRPr lang="en-US" sz="3600" dirty="0"/>
          </a:p>
        </p:txBody>
      </p:sp>
      <p:pic>
        <p:nvPicPr>
          <p:cNvPr id="6" name="Content Placeholder 5" descr="sd">
            <a:extLst>
              <a:ext uri="{FF2B5EF4-FFF2-40B4-BE49-F238E27FC236}">
                <a16:creationId xmlns:a16="http://schemas.microsoft.com/office/drawing/2014/main" id="{EBFF3084-1FCB-4436-AA44-A594B7402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5" y="1890651"/>
            <a:ext cx="4022725" cy="4022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7B8B3-83A6-47D8-93AD-248C1ADF8498}"/>
              </a:ext>
            </a:extLst>
          </p:cNvPr>
          <p:cNvSpPr txBox="1"/>
          <p:nvPr/>
        </p:nvSpPr>
        <p:spPr>
          <a:xfrm>
            <a:off x="1300326" y="1737360"/>
            <a:ext cx="577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Inner layers of a 3D model are not visible when they are exported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C55FF-164D-4F7D-AF6F-FDF9E3E9EB69}"/>
              </a:ext>
            </a:extLst>
          </p:cNvPr>
          <p:cNvSpPr txBox="1"/>
          <p:nvPr/>
        </p:nvSpPr>
        <p:spPr>
          <a:xfrm>
            <a:off x="1322773" y="2556769"/>
            <a:ext cx="5708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We built a process to allow the user to select certain areas that will be printed with transparency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EFCE3-9B1E-4EC4-B1DC-38AB2D019F5B}"/>
              </a:ext>
            </a:extLst>
          </p:cNvPr>
          <p:cNvSpPr txBox="1"/>
          <p:nvPr/>
        </p:nvSpPr>
        <p:spPr>
          <a:xfrm>
            <a:off x="1300326" y="3614428"/>
            <a:ext cx="5708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Summarize the basic steps 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C96A0-FB45-479E-895C-8DF684017FFE}"/>
              </a:ext>
            </a:extLst>
          </p:cNvPr>
          <p:cNvSpPr txBox="1"/>
          <p:nvPr/>
        </p:nvSpPr>
        <p:spPr>
          <a:xfrm>
            <a:off x="1322773" y="4026483"/>
            <a:ext cx="570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Select the area that will be transparent (selection box)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2601B-5AF3-4AD5-8343-C59BE11926E2}"/>
              </a:ext>
            </a:extLst>
          </p:cNvPr>
          <p:cNvSpPr txBox="1"/>
          <p:nvPr/>
        </p:nvSpPr>
        <p:spPr>
          <a:xfrm>
            <a:off x="1322773" y="4329855"/>
            <a:ext cx="570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Add transparent value on the corresponding textures according to [1].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6E9E8-5DCC-4D32-BCDC-461C3E2394A3}"/>
              </a:ext>
            </a:extLst>
          </p:cNvPr>
          <p:cNvSpPr txBox="1"/>
          <p:nvPr/>
        </p:nvSpPr>
        <p:spPr>
          <a:xfrm>
            <a:off x="1300326" y="4889304"/>
            <a:ext cx="570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Perform clipping of all triangles (Hodgeman-Sutherland)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B741D4-039B-418A-8893-6805E861C35E}"/>
              </a:ext>
            </a:extLst>
          </p:cNvPr>
          <p:cNvSpPr txBox="1"/>
          <p:nvPr/>
        </p:nvSpPr>
        <p:spPr>
          <a:xfrm>
            <a:off x="1300326" y="5200008"/>
            <a:ext cx="570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Create a custom window to browse the inner layers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4F4B7-AED9-4BA0-9E26-66A1F49FEA9E}"/>
              </a:ext>
            </a:extLst>
          </p:cNvPr>
          <p:cNvSpPr txBox="1"/>
          <p:nvPr/>
        </p:nvSpPr>
        <p:spPr>
          <a:xfrm>
            <a:off x="1300326" y="5495965"/>
            <a:ext cx="51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This process can be repeated with several boxes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0C949-5B1C-4634-B05F-1BDC35BB3F96}"/>
              </a:ext>
            </a:extLst>
          </p:cNvPr>
          <p:cNvSpPr txBox="1"/>
          <p:nvPr/>
        </p:nvSpPr>
        <p:spPr>
          <a:xfrm>
            <a:off x="7238715" y="5913470"/>
            <a:ext cx="4075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San Giorgio statue made by Donatello (1415)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88160-7E31-428C-BBBD-EC6166FAFB55}"/>
              </a:ext>
            </a:extLst>
          </p:cNvPr>
          <p:cNvSpPr txBox="1"/>
          <p:nvPr/>
        </p:nvSpPr>
        <p:spPr>
          <a:xfrm>
            <a:off x="-5018" y="6082747"/>
            <a:ext cx="7340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ALAN BRUNTON CAN ATES ARIKAN T. M. T., URBAN P.: 3d printing spatially varying color and translucency. Siggraph 2018, Vancouver, to appear (2018).</a:t>
            </a:r>
          </a:p>
        </p:txBody>
      </p:sp>
    </p:spTree>
    <p:extLst>
      <p:ext uri="{BB962C8B-B14F-4D97-AF65-F5344CB8AC3E}">
        <p14:creationId xmlns:p14="http://schemas.microsoft.com/office/powerpoint/2010/main" val="33501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3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82B-1AAB-4890-B426-D863BC90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6. Experiments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6544A-43B5-4315-8715-2A0A05EFD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have conducted two types of experiments :</a:t>
            </a:r>
          </a:p>
          <a:p>
            <a:pPr marL="841248" lvl="2" indent="-457200">
              <a:buFont typeface="+mj-lt"/>
              <a:buAutoNum type="arabicPeriod"/>
            </a:pPr>
            <a:r>
              <a:rPr lang="en-US" sz="2000" i="1" dirty="0" err="1"/>
              <a:t>Quantative</a:t>
            </a:r>
            <a:r>
              <a:rPr lang="en-US" sz="2000" i="1" dirty="0"/>
              <a:t> results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To evaluate the performance of our tool</a:t>
            </a:r>
          </a:p>
          <a:p>
            <a:pPr marL="841248" lvl="2" indent="-457200">
              <a:buFont typeface="+mj-lt"/>
              <a:buAutoNum type="arabicPeriod"/>
            </a:pPr>
            <a:r>
              <a:rPr lang="en-US" sz="2000" i="1" dirty="0"/>
              <a:t>Qualitative results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To visualize multiple layers and surface geometry</a:t>
            </a:r>
          </a:p>
        </p:txBody>
      </p:sp>
    </p:spTree>
    <p:extLst>
      <p:ext uri="{BB962C8B-B14F-4D97-AF65-F5344CB8AC3E}">
        <p14:creationId xmlns:p14="http://schemas.microsoft.com/office/powerpoint/2010/main" val="159145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82B-1AAB-4890-B426-D863BC90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1. Quantitative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6544A-43B5-4315-8715-2A0A05EFD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lvl="3" indent="0">
              <a:buNone/>
            </a:pPr>
            <a:endParaRPr lang="en-US" sz="2000" dirty="0"/>
          </a:p>
          <a:p>
            <a:pPr marL="566928" lvl="3" indent="0">
              <a:buNone/>
            </a:pPr>
            <a:endParaRPr lang="en-US" sz="2000" dirty="0"/>
          </a:p>
          <a:p>
            <a:pPr marL="566928" lvl="3" indent="0">
              <a:buNone/>
            </a:pPr>
            <a:endParaRPr lang="en-US" sz="2000" dirty="0"/>
          </a:p>
          <a:p>
            <a:pPr marL="566928" lvl="3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6CF22-5948-499B-8647-C13A00F76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82" y="2121418"/>
            <a:ext cx="6106191" cy="37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F3C8A-B958-4A39-91B6-CC526C71E870}"/>
              </a:ext>
            </a:extLst>
          </p:cNvPr>
          <p:cNvSpPr txBox="1"/>
          <p:nvPr/>
        </p:nvSpPr>
        <p:spPr>
          <a:xfrm>
            <a:off x="894708" y="2046152"/>
            <a:ext cx="40856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828" lvl="3" indent="-342900">
              <a:buFont typeface="Wingdings" panose="05000000000000000000" pitchFamily="2" charset="2"/>
              <a:buChar char="§"/>
            </a:pPr>
            <a:r>
              <a:rPr lang="en-US" sz="2000" b="1" i="1" dirty="0"/>
              <a:t>Rendering performance and </a:t>
            </a:r>
          </a:p>
          <a:p>
            <a:pPr marL="566928" lvl="3" indent="0">
              <a:buNone/>
            </a:pPr>
            <a:r>
              <a:rPr lang="en-US" sz="2000" b="1" i="1" dirty="0"/>
              <a:t>      screen population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C9351-C358-4A11-A5B7-3C186B637747}"/>
              </a:ext>
            </a:extLst>
          </p:cNvPr>
          <p:cNvSpPr txBox="1"/>
          <p:nvPr/>
        </p:nvSpPr>
        <p:spPr>
          <a:xfrm>
            <a:off x="901956" y="2045199"/>
            <a:ext cx="40856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828" lvl="3" indent="-342900">
              <a:buFont typeface="Wingdings" panose="05000000000000000000" pitchFamily="2" charset="2"/>
              <a:buChar char="§"/>
            </a:pPr>
            <a:r>
              <a:rPr lang="en-US" sz="2000" b="1" i="1" dirty="0"/>
              <a:t>Physical Based Rendering performance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799315-A3CC-49E0-8987-5D3DD3C41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82" y="2121418"/>
            <a:ext cx="6099119" cy="37476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595C3A-FB91-487C-AB34-B3437094FF6F}"/>
              </a:ext>
            </a:extLst>
          </p:cNvPr>
          <p:cNvSpPr txBox="1"/>
          <p:nvPr/>
        </p:nvSpPr>
        <p:spPr>
          <a:xfrm>
            <a:off x="894708" y="2044246"/>
            <a:ext cx="41547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828" lvl="3" indent="-342900">
              <a:buFont typeface="Wingdings" panose="05000000000000000000" pitchFamily="2" charset="2"/>
              <a:buChar char="§"/>
            </a:pPr>
            <a:r>
              <a:rPr lang="en-US" sz="2000" b="1" i="1" dirty="0"/>
              <a:t>Multiple Layers Visualization</a:t>
            </a:r>
            <a:endParaRPr lang="en-US" sz="2000" i="1" u="sng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3AD107-E5E0-4533-BD4F-3BE7377F9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81" y="2125417"/>
            <a:ext cx="6084623" cy="3743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89B711-0D39-4615-8BC3-0F0D090E7E50}"/>
              </a:ext>
            </a:extLst>
          </p:cNvPr>
          <p:cNvSpPr/>
          <p:nvPr/>
        </p:nvSpPr>
        <p:spPr>
          <a:xfrm>
            <a:off x="6768909" y="5514486"/>
            <a:ext cx="885443" cy="27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85873-A881-4968-BD84-7B2138D5A89C}"/>
              </a:ext>
            </a:extLst>
          </p:cNvPr>
          <p:cNvSpPr/>
          <p:nvPr/>
        </p:nvSpPr>
        <p:spPr>
          <a:xfrm>
            <a:off x="8343487" y="5499762"/>
            <a:ext cx="885443" cy="27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BEFF44-425E-4B2B-9F92-9F9872D85E6A}"/>
              </a:ext>
            </a:extLst>
          </p:cNvPr>
          <p:cNvSpPr/>
          <p:nvPr/>
        </p:nvSpPr>
        <p:spPr>
          <a:xfrm>
            <a:off x="10110447" y="5499762"/>
            <a:ext cx="885443" cy="28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490BD-CCB6-45E0-81B0-8259CB27831F}"/>
              </a:ext>
            </a:extLst>
          </p:cNvPr>
          <p:cNvSpPr txBox="1"/>
          <p:nvPr/>
        </p:nvSpPr>
        <p:spPr>
          <a:xfrm>
            <a:off x="6710525" y="5431359"/>
            <a:ext cx="93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layers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FF13A-813A-4F9C-8157-A6FEF3071997}"/>
              </a:ext>
            </a:extLst>
          </p:cNvPr>
          <p:cNvSpPr txBox="1"/>
          <p:nvPr/>
        </p:nvSpPr>
        <p:spPr>
          <a:xfrm>
            <a:off x="8456395" y="5425845"/>
            <a:ext cx="93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layers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F7777-ACD9-4BFC-A194-996B1DF1684F}"/>
              </a:ext>
            </a:extLst>
          </p:cNvPr>
          <p:cNvSpPr txBox="1"/>
          <p:nvPr/>
        </p:nvSpPr>
        <p:spPr>
          <a:xfrm>
            <a:off x="10125060" y="5432687"/>
            <a:ext cx="93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layers</a:t>
            </a:r>
          </a:p>
        </p:txBody>
      </p:sp>
    </p:spTree>
    <p:extLst>
      <p:ext uri="{BB962C8B-B14F-4D97-AF65-F5344CB8AC3E}">
        <p14:creationId xmlns:p14="http://schemas.microsoft.com/office/powerpoint/2010/main" val="6897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2" grpId="0"/>
      <p:bldP spid="12" grpId="1"/>
      <p:bldP spid="6" grpId="0" animBg="1"/>
      <p:bldP spid="6" grpId="1" animBg="1"/>
      <p:bldP spid="13" grpId="0" animBg="1"/>
      <p:bldP spid="13" grpId="1" animBg="1"/>
      <p:bldP spid="15" grpId="0" animBg="1"/>
      <p:bldP spid="15" grpId="1" animBg="1"/>
      <p:bldP spid="3" grpId="0"/>
      <p:bldP spid="3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82B-1AAB-4890-B426-D863BC90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2. </a:t>
            </a:r>
            <a:r>
              <a:rPr lang="en-US" sz="3600" dirty="0"/>
              <a:t>Qualitative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959EA8-6D57-4DFC-909D-47B4437AB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6" y="2164503"/>
            <a:ext cx="4024279" cy="41486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13627-77A4-4DC4-A35B-DF6C388C6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6" y="2164503"/>
            <a:ext cx="4069442" cy="4148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02303-3862-49DE-A944-67C71F75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6" y="2164502"/>
            <a:ext cx="4110320" cy="4148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1C3668-B3E3-47C6-B64C-F5967EF6DDF0}"/>
              </a:ext>
            </a:extLst>
          </p:cNvPr>
          <p:cNvSpPr txBox="1"/>
          <p:nvPr/>
        </p:nvSpPr>
        <p:spPr>
          <a:xfrm>
            <a:off x="3071008" y="1760735"/>
            <a:ext cx="550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/>
              <a:t>A detail of rendering original geometry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94460-1641-437C-8C77-3F78B99B7773}"/>
              </a:ext>
            </a:extLst>
          </p:cNvPr>
          <p:cNvSpPr txBox="1"/>
          <p:nvPr/>
        </p:nvSpPr>
        <p:spPr>
          <a:xfrm>
            <a:off x="3103982" y="1756455"/>
            <a:ext cx="510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i="1" dirty="0"/>
              <a:t>Rendering Multiple Material Layers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6E1652-0BF0-4BAD-88BC-FD4784D9F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21" y="2477316"/>
            <a:ext cx="5194373" cy="35425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5C5CAC-5D88-4598-8BA7-F36AB2870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21" y="2466459"/>
            <a:ext cx="5207349" cy="3553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8A025B-4F1B-4D5D-9712-CE2DE4638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5" y="2471697"/>
            <a:ext cx="5207349" cy="3553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A02772-7604-45F8-9C17-4DC3C2CCE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5" y="1744344"/>
            <a:ext cx="4662292" cy="45687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AB4C6E-25B3-4B37-A5F5-FA63790801FF}"/>
              </a:ext>
            </a:extLst>
          </p:cNvPr>
          <p:cNvSpPr txBox="1"/>
          <p:nvPr/>
        </p:nvSpPr>
        <p:spPr>
          <a:xfrm>
            <a:off x="2035685" y="3374599"/>
            <a:ext cx="158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additional information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D1F5B-EA45-428C-A731-6A6FF0C88F17}"/>
              </a:ext>
            </a:extLst>
          </p:cNvPr>
          <p:cNvSpPr txBox="1"/>
          <p:nvPr/>
        </p:nvSpPr>
        <p:spPr>
          <a:xfrm>
            <a:off x="2062982" y="3370974"/>
            <a:ext cx="158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 with normal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4705A-78F8-4A87-BA47-E025E740D028}"/>
              </a:ext>
            </a:extLst>
          </p:cNvPr>
          <p:cNvSpPr txBox="1"/>
          <p:nvPr/>
        </p:nvSpPr>
        <p:spPr>
          <a:xfrm>
            <a:off x="2062982" y="3374599"/>
            <a:ext cx="148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PBR result with RTI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A82F8-C4A4-4BA9-9BBB-E2BB0180C528}"/>
              </a:ext>
            </a:extLst>
          </p:cNvPr>
          <p:cNvSpPr txBox="1"/>
          <p:nvPr/>
        </p:nvSpPr>
        <p:spPr>
          <a:xfrm>
            <a:off x="517845" y="3595530"/>
            <a:ext cx="17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 1 (outer)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A9C8E-6628-4AB7-9C9D-11A1C21B8683}"/>
              </a:ext>
            </a:extLst>
          </p:cNvPr>
          <p:cNvSpPr txBox="1"/>
          <p:nvPr/>
        </p:nvSpPr>
        <p:spPr>
          <a:xfrm>
            <a:off x="517845" y="3606535"/>
            <a:ext cx="246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 2 (outer + middle)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20A795-41C6-4F93-B2CD-DC9B2D53311E}"/>
              </a:ext>
            </a:extLst>
          </p:cNvPr>
          <p:cNvSpPr txBox="1"/>
          <p:nvPr/>
        </p:nvSpPr>
        <p:spPr>
          <a:xfrm>
            <a:off x="503765" y="3602910"/>
            <a:ext cx="317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Layer 3 (outer + middle + inner)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F7CA3-0654-49E7-B3C1-0130BAF9BAC9}"/>
              </a:ext>
            </a:extLst>
          </p:cNvPr>
          <p:cNvSpPr txBox="1"/>
          <p:nvPr/>
        </p:nvSpPr>
        <p:spPr>
          <a:xfrm>
            <a:off x="1608928" y="3279744"/>
            <a:ext cx="1987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Same object different point of 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7A7D03-8ACD-495F-AE54-A7252AA4505D}"/>
              </a:ext>
            </a:extLst>
          </p:cNvPr>
          <p:cNvSpPr txBox="1"/>
          <p:nvPr/>
        </p:nvSpPr>
        <p:spPr>
          <a:xfrm>
            <a:off x="10099049" y="3227401"/>
            <a:ext cx="18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Beige = middle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D6E13-163B-4934-A08F-8920CD195CDD}"/>
              </a:ext>
            </a:extLst>
          </p:cNvPr>
          <p:cNvSpPr txBox="1"/>
          <p:nvPr/>
        </p:nvSpPr>
        <p:spPr>
          <a:xfrm>
            <a:off x="10082733" y="2603773"/>
            <a:ext cx="148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 = outer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971973-0FB7-4BCA-9CF1-5D01825F6171}"/>
              </a:ext>
            </a:extLst>
          </p:cNvPr>
          <p:cNvSpPr txBox="1"/>
          <p:nvPr/>
        </p:nvSpPr>
        <p:spPr>
          <a:xfrm>
            <a:off x="10082732" y="3758176"/>
            <a:ext cx="17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Magenta = inner</a:t>
            </a:r>
          </a:p>
        </p:txBody>
      </p:sp>
    </p:spTree>
    <p:extLst>
      <p:ext uri="{BB962C8B-B14F-4D97-AF65-F5344CB8AC3E}">
        <p14:creationId xmlns:p14="http://schemas.microsoft.com/office/powerpoint/2010/main" val="17144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/>
      <p:bldP spid="15" grpId="1"/>
      <p:bldP spid="17" grpId="0"/>
      <p:bldP spid="17" grpId="1"/>
      <p:bldP spid="6" grpId="0"/>
      <p:bldP spid="6" grpId="1"/>
      <p:bldP spid="8" grpId="0"/>
      <p:bldP spid="8" grpId="1"/>
      <p:bldP spid="19" grpId="0"/>
      <p:bldP spid="19" grpId="1"/>
      <p:bldP spid="21" grpId="0"/>
      <p:bldP spid="21" grpId="1"/>
      <p:bldP spid="9" grpId="0"/>
      <p:bldP spid="13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2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8961-9E3D-4097-AE65-5D923FF8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7. Conclusions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7F24-6BA4-4207-B77D-151F944C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818" y="2774071"/>
            <a:ext cx="3503384" cy="2730086"/>
          </a:xfrm>
        </p:spPr>
        <p:txBody>
          <a:bodyPr>
            <a:normAutofit/>
          </a:bodyPr>
          <a:lstStyle/>
          <a:p>
            <a:r>
              <a:rPr lang="en-US" sz="2500" dirty="0"/>
              <a:t>We have developed a tool for supporting</a:t>
            </a:r>
          </a:p>
          <a:p>
            <a:pPr lvl="2"/>
            <a:r>
              <a:rPr lang="en-US" sz="2400" i="1" dirty="0"/>
              <a:t>multiple material layers</a:t>
            </a:r>
          </a:p>
          <a:p>
            <a:pPr lvl="2"/>
            <a:r>
              <a:rPr lang="en-US" sz="2400" i="1" dirty="0"/>
              <a:t>several visualization techniques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512AF-A275-4850-8D94-4CBD3BF5A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2" y="1737360"/>
            <a:ext cx="7779798" cy="46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8CB8-FFBB-4915-8AB5-D1E30FC1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012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Scope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8CBA-5C58-4CC7-8DE2-7D7D68D1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1.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A81-5C38-432F-A283-C5A0A6B05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Visualize material aging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Detect material changes in the underlying layers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Exporting 3D objects with transparency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an efficient visualization tool for emulation</a:t>
            </a:r>
          </a:p>
        </p:txBody>
      </p:sp>
    </p:spTree>
    <p:extLst>
      <p:ext uri="{BB962C8B-B14F-4D97-AF65-F5344CB8AC3E}">
        <p14:creationId xmlns:p14="http://schemas.microsoft.com/office/powerpoint/2010/main" val="5404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3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E3B5-22CC-4AE7-A3A2-AEB23DA3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2.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3083-1B73-4D2B-854C-3746AF56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artwork piece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May consist of different layers of materials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Which decay differently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Could affect the local morphology of the object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So tools are needed for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Realistic rendering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Aging simulation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Visualize different layers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Exporting models with transparency for 3D printing 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2474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78A-ABBB-45AA-BB89-E25A4D3A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E332-5FB8-43A0-AF4D-E123D66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Scope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Rendering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Multiple Material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3D Printing with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49A4-AA40-48C7-8967-490B8E1C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3. Rendering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7FD3-DD70-42B4-BC55-EE307B20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rendered object consist of 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dirty="0"/>
              <a:t>Triangulated mesh</a:t>
            </a:r>
          </a:p>
          <a:p>
            <a:pPr marL="932688" lvl="2" indent="-457200">
              <a:buFont typeface="Wingdings" panose="05000000000000000000" pitchFamily="2" charset="2"/>
              <a:buChar char="§"/>
            </a:pPr>
            <a:r>
              <a:rPr lang="en-US" sz="2200" dirty="0"/>
              <a:t>Geometry of inner layers and outer surface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200" dirty="0"/>
              <a:t>Texture maps</a:t>
            </a:r>
          </a:p>
          <a:p>
            <a:pPr marL="932688" lvl="2" indent="-457200">
              <a:buFont typeface="Wingdings" panose="05000000000000000000" pitchFamily="2" charset="2"/>
              <a:buChar char="§"/>
            </a:pPr>
            <a:r>
              <a:rPr lang="en-US" sz="2200" dirty="0"/>
              <a:t>Properties of the surface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Physical Based Rendering technique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Combine all this information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Realistically rendered objects</a:t>
            </a:r>
          </a:p>
        </p:txBody>
      </p:sp>
    </p:spTree>
    <p:extLst>
      <p:ext uri="{BB962C8B-B14F-4D97-AF65-F5344CB8AC3E}">
        <p14:creationId xmlns:p14="http://schemas.microsoft.com/office/powerpoint/2010/main" val="34490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49A4-AA40-48C7-8967-490B8E1C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3. Rendering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7FD3-DD70-42B4-BC55-EE307B20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115203" cy="4421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Multiple sensors are used to provide data.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6109F1-3244-46CD-9901-12EFA27D9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332387"/>
              </p:ext>
            </p:extLst>
          </p:nvPr>
        </p:nvGraphicFramePr>
        <p:xfrm>
          <a:off x="917063" y="2520149"/>
          <a:ext cx="6581905" cy="181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F85D7D-0600-4696-B9B4-9A8438D00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025579"/>
              </p:ext>
            </p:extLst>
          </p:nvPr>
        </p:nvGraphicFramePr>
        <p:xfrm>
          <a:off x="7983985" y="2869965"/>
          <a:ext cx="3880528" cy="347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723EA29-57B5-4697-A9A3-428E7EA5C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506720"/>
              </p:ext>
            </p:extLst>
          </p:nvPr>
        </p:nvGraphicFramePr>
        <p:xfrm>
          <a:off x="5358168" y="4044151"/>
          <a:ext cx="2915820" cy="131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60D35DF-322C-4BC2-95BB-F9F7F38AE8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779701"/>
            <a:ext cx="4811500" cy="4529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61EB7B-FAA1-4691-A4D1-3D77F9671E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58" y="1779699"/>
            <a:ext cx="4811500" cy="45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3819</TotalTime>
  <Words>2032</Words>
  <Application>Microsoft Office PowerPoint</Application>
  <PresentationFormat>Widescreen</PresentationFormat>
  <Paragraphs>298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Cambria Math</vt:lpstr>
      <vt:lpstr>Wingdings</vt:lpstr>
      <vt:lpstr>Retrospect</vt:lpstr>
      <vt:lpstr>Multiple Material Layer Visualization for Cultural Heritage Artifacts A. Moutafidou, I. Fudos, G. Adamopoulos, A. Drosou, D. Tzovaras</vt:lpstr>
      <vt:lpstr>Outline</vt:lpstr>
      <vt:lpstr>Outline</vt:lpstr>
      <vt:lpstr>1. Scope</vt:lpstr>
      <vt:lpstr>Outline</vt:lpstr>
      <vt:lpstr>2. Introduction</vt:lpstr>
      <vt:lpstr>Outline</vt:lpstr>
      <vt:lpstr>3. Rendering</vt:lpstr>
      <vt:lpstr>3. Rendering</vt:lpstr>
      <vt:lpstr>Outline</vt:lpstr>
      <vt:lpstr>4. Multiple Material Layers</vt:lpstr>
      <vt:lpstr>4. Multiple Material Layers</vt:lpstr>
      <vt:lpstr>Outline</vt:lpstr>
      <vt:lpstr>5. 3D Printing with Transparency</vt:lpstr>
      <vt:lpstr>Outline</vt:lpstr>
      <vt:lpstr>6. Experiments</vt:lpstr>
      <vt:lpstr>1. Quantitative</vt:lpstr>
      <vt:lpstr>2. Qualitative</vt:lpstr>
      <vt:lpstr>Outline</vt:lpstr>
      <vt:lpstr>7. 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moutafidou</dc:creator>
  <cp:lastModifiedBy>anastasia moutafidou</cp:lastModifiedBy>
  <cp:revision>138</cp:revision>
  <dcterms:created xsi:type="dcterms:W3CDTF">2018-10-19T07:18:44Z</dcterms:created>
  <dcterms:modified xsi:type="dcterms:W3CDTF">2018-11-06T13:48:05Z</dcterms:modified>
</cp:coreProperties>
</file>